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48" r:id="rId2"/>
  </p:sldMasterIdLst>
  <p:notesMasterIdLst>
    <p:notesMasterId r:id="rId38"/>
  </p:notesMasterIdLst>
  <p:sldIdLst>
    <p:sldId id="256" r:id="rId3"/>
    <p:sldId id="262" r:id="rId4"/>
    <p:sldId id="260" r:id="rId5"/>
    <p:sldId id="294" r:id="rId6"/>
    <p:sldId id="261" r:id="rId7"/>
    <p:sldId id="298" r:id="rId8"/>
    <p:sldId id="293" r:id="rId9"/>
    <p:sldId id="296" r:id="rId10"/>
    <p:sldId id="295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9" r:id="rId21"/>
    <p:sldId id="307" r:id="rId22"/>
    <p:sldId id="311" r:id="rId23"/>
    <p:sldId id="312" r:id="rId24"/>
    <p:sldId id="313" r:id="rId25"/>
    <p:sldId id="314" r:id="rId26"/>
    <p:sldId id="308" r:id="rId27"/>
    <p:sldId id="315" r:id="rId28"/>
    <p:sldId id="317" r:id="rId29"/>
    <p:sldId id="316" r:id="rId30"/>
    <p:sldId id="318" r:id="rId31"/>
    <p:sldId id="319" r:id="rId32"/>
    <p:sldId id="323" r:id="rId33"/>
    <p:sldId id="320" r:id="rId34"/>
    <p:sldId id="321" r:id="rId35"/>
    <p:sldId id="322" r:id="rId36"/>
    <p:sldId id="29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ExtraBold" panose="020F0502020204030204" pitchFamily="34" charset="0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xJ5180bLd2QM40/TDkuTCNHI4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644"/>
    <a:srgbClr val="1D2935"/>
    <a:srgbClr val="1D2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E108C-86BA-265D-4A92-94BB770DFC2A}" v="991" dt="2022-01-25T19:01:47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2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784" y="16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9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77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420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06955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5978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58488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58331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7344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34173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4088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4076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074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11941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53475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15842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98167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95163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14685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45065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7249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600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02909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043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2568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309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31666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00944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52005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3147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53113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0707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0521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13939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28130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7465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_short">
  <p:cSld name="2_Title Slide_shor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559237" y="488639"/>
            <a:ext cx="9575363" cy="78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2"/>
          </p:nvPr>
        </p:nvSpPr>
        <p:spPr>
          <a:xfrm>
            <a:off x="558694" y="1628774"/>
            <a:ext cx="11072813" cy="46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" name="Google Shape;14;p4"/>
          <p:cNvGrpSpPr/>
          <p:nvPr/>
        </p:nvGrpSpPr>
        <p:grpSpPr>
          <a:xfrm>
            <a:off x="10469457" y="572915"/>
            <a:ext cx="1187450" cy="632504"/>
            <a:chOff x="10093325" y="792163"/>
            <a:chExt cx="1409700" cy="750887"/>
          </a:xfrm>
        </p:grpSpPr>
        <p:sp>
          <p:nvSpPr>
            <p:cNvPr id="15" name="Google Shape;15;p4"/>
            <p:cNvSpPr/>
            <p:nvPr/>
          </p:nvSpPr>
          <p:spPr>
            <a:xfrm>
              <a:off x="10093325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4"/>
            <p:cNvSpPr/>
            <p:nvPr/>
          </p:nvSpPr>
          <p:spPr>
            <a:xfrm>
              <a:off x="10318750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10541000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10766425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10991850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1214100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11439525" y="792163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0093325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0318750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0541000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0766425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0991850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1214100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1439525" y="1022350"/>
              <a:ext cx="63500" cy="6191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0093325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0318750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0541000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0766425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10991850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1214100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1439525" y="1250950"/>
              <a:ext cx="63500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0093325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0318750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0541000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0766425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0991850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1214100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1439525" y="1477963"/>
              <a:ext cx="63500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_short">
  <p:cSld name="15_Title Slide_shor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911"/>
          <a:stretch/>
        </p:blipFill>
        <p:spPr>
          <a:xfrm>
            <a:off x="-54528" y="-38100"/>
            <a:ext cx="12246528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550863" y="5913437"/>
            <a:ext cx="5400675" cy="30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10315575" y="5585182"/>
            <a:ext cx="1187450" cy="632504"/>
            <a:chOff x="10093325" y="792163"/>
            <a:chExt cx="1409700" cy="750887"/>
          </a:xfrm>
        </p:grpSpPr>
        <p:sp>
          <p:nvSpPr>
            <p:cNvPr id="116" name="Google Shape;116;p16"/>
            <p:cNvSpPr/>
            <p:nvPr/>
          </p:nvSpPr>
          <p:spPr>
            <a:xfrm>
              <a:off x="10093325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0318750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0541000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0766425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991850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1214100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1439525" y="792163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0093325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0318750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0541000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0766425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0991850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1214100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1439525" y="1022350"/>
              <a:ext cx="63500" cy="619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0093325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0318750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0541000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0766425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0991850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1214100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1439525" y="1250950"/>
              <a:ext cx="6350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10093325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0318750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0541000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0766425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10991850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1214100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1439525" y="1477963"/>
              <a:ext cx="63500" cy="650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6"/>
          <p:cNvSpPr txBox="1">
            <a:spLocks noGrp="1"/>
          </p:cNvSpPr>
          <p:nvPr>
            <p:ph type="body" idx="2"/>
          </p:nvPr>
        </p:nvSpPr>
        <p:spPr>
          <a:xfrm>
            <a:off x="550863" y="3210683"/>
            <a:ext cx="676275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1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ристувацький мак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uk-UA" dirty="0"/>
              <a:t>Зразок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6532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63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987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044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965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018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54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220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327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277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8">
            <a:extLst>
              <a:ext uri="{FF2B5EF4-FFF2-40B4-BE49-F238E27FC236}">
                <a16:creationId xmlns:a16="http://schemas.microsoft.com/office/drawing/2014/main" id="{8392A7E8-1FE6-436F-A756-1CF9DB4C35C9}"/>
              </a:ext>
            </a:extLst>
          </p:cNvPr>
          <p:cNvSpPr/>
          <p:nvPr userDrawn="1"/>
        </p:nvSpPr>
        <p:spPr>
          <a:xfrm>
            <a:off x="1019176" y="1716088"/>
            <a:ext cx="4724690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Rectangle 79">
            <a:extLst>
              <a:ext uri="{FF2B5EF4-FFF2-40B4-BE49-F238E27FC236}">
                <a16:creationId xmlns:a16="http://schemas.microsoft.com/office/drawing/2014/main" id="{D3E93ACF-0471-4E2A-8C09-9ABF5BAEDEFA}"/>
              </a:ext>
            </a:extLst>
          </p:cNvPr>
          <p:cNvSpPr/>
          <p:nvPr userDrawn="1"/>
        </p:nvSpPr>
        <p:spPr>
          <a:xfrm>
            <a:off x="1024922" y="1716088"/>
            <a:ext cx="4716798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uk-UA"/>
          </a:p>
        </p:txBody>
      </p:sp>
      <p:cxnSp>
        <p:nvCxnSpPr>
          <p:cNvPr id="10" name="Straight Connector 81">
            <a:extLst>
              <a:ext uri="{FF2B5EF4-FFF2-40B4-BE49-F238E27FC236}">
                <a16:creationId xmlns:a16="http://schemas.microsoft.com/office/drawing/2014/main" id="{6B9BC8D7-73A2-49B8-B52B-8465C74DD528}"/>
              </a:ext>
            </a:extLst>
          </p:cNvPr>
          <p:cNvCxnSpPr>
            <a:cxnSpLocks/>
          </p:cNvCxnSpPr>
          <p:nvPr userDrawn="1"/>
        </p:nvCxnSpPr>
        <p:spPr>
          <a:xfrm>
            <a:off x="1009939" y="1705841"/>
            <a:ext cx="4737377" cy="0"/>
          </a:xfrm>
          <a:prstGeom prst="line">
            <a:avLst/>
          </a:prstGeom>
          <a:ln w="28575">
            <a:solidFill>
              <a:srgbClr val="3CD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2386E2BB-6FF9-4286-93A1-4AE19757E4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0039" y="1716088"/>
            <a:ext cx="4715969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sp>
        <p:nvSpPr>
          <p:cNvPr id="12" name="Rectangle 83">
            <a:extLst>
              <a:ext uri="{FF2B5EF4-FFF2-40B4-BE49-F238E27FC236}">
                <a16:creationId xmlns:a16="http://schemas.microsoft.com/office/drawing/2014/main" id="{EE8EA3C3-5110-4230-978D-5D2121B2E311}"/>
              </a:ext>
            </a:extLst>
          </p:cNvPr>
          <p:cNvSpPr/>
          <p:nvPr userDrawn="1"/>
        </p:nvSpPr>
        <p:spPr>
          <a:xfrm>
            <a:off x="6718011" y="1716088"/>
            <a:ext cx="4724690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84">
            <a:extLst>
              <a:ext uri="{FF2B5EF4-FFF2-40B4-BE49-F238E27FC236}">
                <a16:creationId xmlns:a16="http://schemas.microsoft.com/office/drawing/2014/main" id="{D5D5CF71-0E40-43F2-BFEF-54EBE705F929}"/>
              </a:ext>
            </a:extLst>
          </p:cNvPr>
          <p:cNvSpPr/>
          <p:nvPr userDrawn="1"/>
        </p:nvSpPr>
        <p:spPr>
          <a:xfrm>
            <a:off x="6723757" y="1716088"/>
            <a:ext cx="4716798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uk-UA"/>
          </a:p>
        </p:txBody>
      </p:sp>
      <p:cxnSp>
        <p:nvCxnSpPr>
          <p:cNvPr id="14" name="Straight Connector 86">
            <a:extLst>
              <a:ext uri="{FF2B5EF4-FFF2-40B4-BE49-F238E27FC236}">
                <a16:creationId xmlns:a16="http://schemas.microsoft.com/office/drawing/2014/main" id="{45074A55-40E3-4F51-8E94-38D8D709A61C}"/>
              </a:ext>
            </a:extLst>
          </p:cNvPr>
          <p:cNvCxnSpPr>
            <a:cxnSpLocks/>
          </p:cNvCxnSpPr>
          <p:nvPr userDrawn="1"/>
        </p:nvCxnSpPr>
        <p:spPr>
          <a:xfrm>
            <a:off x="6708774" y="1705841"/>
            <a:ext cx="4737377" cy="0"/>
          </a:xfrm>
          <a:prstGeom prst="line">
            <a:avLst/>
          </a:prstGeom>
          <a:ln w="28575">
            <a:solidFill>
              <a:srgbClr val="A25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D8A52AD-A4EF-4F28-B52F-11F564631B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18874" y="1716088"/>
            <a:ext cx="4715969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EED65E3-F206-43A5-91E8-299772B7C3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0762" y="2169397"/>
            <a:ext cx="4721192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DFFB846-98F7-4B6D-888A-B37C67ECE9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11186" y="2169397"/>
            <a:ext cx="4721192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5123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E1463415-29A4-4913-9596-DBE03B5C132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19175" y="1628774"/>
            <a:ext cx="10435539" cy="4608513"/>
          </a:xfrm>
          <a:prstGeom prst="rect">
            <a:avLst/>
          </a:prstGeom>
        </p:spPr>
        <p:txBody>
          <a:bodyPr lIns="0" rIns="9144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200"/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100"/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000"/>
            </a:lvl3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231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lumn slide_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106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slide_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5C429-6647-4330-9B61-9F6ACEB37E7F}"/>
              </a:ext>
            </a:extLst>
          </p:cNvPr>
          <p:cNvSpPr/>
          <p:nvPr userDrawn="1"/>
        </p:nvSpPr>
        <p:spPr>
          <a:xfrm>
            <a:off x="997402" y="2453209"/>
            <a:ext cx="2276777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69383D-624B-41CE-87A6-57731D749DD3}"/>
              </a:ext>
            </a:extLst>
          </p:cNvPr>
          <p:cNvSpPr/>
          <p:nvPr userDrawn="1"/>
        </p:nvSpPr>
        <p:spPr>
          <a:xfrm>
            <a:off x="1002702" y="2453209"/>
            <a:ext cx="2272975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uk-U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89552C-5A20-458F-91D7-1103AB3CCD01}"/>
              </a:ext>
            </a:extLst>
          </p:cNvPr>
          <p:cNvSpPr/>
          <p:nvPr userDrawn="1"/>
        </p:nvSpPr>
        <p:spPr>
          <a:xfrm>
            <a:off x="6244903" y="2453209"/>
            <a:ext cx="2276777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14D21-E568-4320-B6CC-902633CCCEEC}"/>
              </a:ext>
            </a:extLst>
          </p:cNvPr>
          <p:cNvSpPr/>
          <p:nvPr userDrawn="1"/>
        </p:nvSpPr>
        <p:spPr>
          <a:xfrm>
            <a:off x="6250203" y="2453209"/>
            <a:ext cx="2272975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uk-U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22222E-82F7-45D8-B8BA-130340CB6A7A}"/>
              </a:ext>
            </a:extLst>
          </p:cNvPr>
          <p:cNvSpPr/>
          <p:nvPr userDrawn="1"/>
        </p:nvSpPr>
        <p:spPr>
          <a:xfrm>
            <a:off x="3605180" y="2453209"/>
            <a:ext cx="2276777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EC0072-265C-40B1-9C96-CE3A6BD6E3EB}"/>
              </a:ext>
            </a:extLst>
          </p:cNvPr>
          <p:cNvSpPr/>
          <p:nvPr userDrawn="1"/>
        </p:nvSpPr>
        <p:spPr>
          <a:xfrm>
            <a:off x="3607607" y="2453209"/>
            <a:ext cx="2272975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3607322-0550-4DEF-9E96-0F9E72D56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7863" y="2453209"/>
            <a:ext cx="2272574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756ED18-B993-4ECC-8A58-CDA764AFB0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9725" y="2453209"/>
            <a:ext cx="2272574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B32D5A-F287-4694-91AF-B126A1257876}"/>
              </a:ext>
            </a:extLst>
          </p:cNvPr>
          <p:cNvCxnSpPr>
            <a:cxnSpLocks/>
          </p:cNvCxnSpPr>
          <p:nvPr userDrawn="1"/>
        </p:nvCxnSpPr>
        <p:spPr>
          <a:xfrm>
            <a:off x="989812" y="2442962"/>
            <a:ext cx="2290785" cy="0"/>
          </a:xfrm>
          <a:prstGeom prst="line">
            <a:avLst/>
          </a:prstGeom>
          <a:ln w="28575">
            <a:solidFill>
              <a:srgbClr val="3CD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E78F85-4720-4B3B-B259-80BB1D260E4C}"/>
              </a:ext>
            </a:extLst>
          </p:cNvPr>
          <p:cNvCxnSpPr>
            <a:cxnSpLocks/>
          </p:cNvCxnSpPr>
          <p:nvPr userDrawn="1"/>
        </p:nvCxnSpPr>
        <p:spPr>
          <a:xfrm>
            <a:off x="3601287" y="2442962"/>
            <a:ext cx="2282941" cy="0"/>
          </a:xfrm>
          <a:prstGeom prst="line">
            <a:avLst/>
          </a:prstGeom>
          <a:ln w="28575">
            <a:solidFill>
              <a:srgbClr val="A25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130E26-29C0-4CF2-B521-62D772656255}"/>
              </a:ext>
            </a:extLst>
          </p:cNvPr>
          <p:cNvCxnSpPr>
            <a:cxnSpLocks/>
          </p:cNvCxnSpPr>
          <p:nvPr userDrawn="1"/>
        </p:nvCxnSpPr>
        <p:spPr>
          <a:xfrm>
            <a:off x="6238906" y="2442962"/>
            <a:ext cx="2282890" cy="0"/>
          </a:xfrm>
          <a:prstGeom prst="line">
            <a:avLst/>
          </a:prstGeom>
          <a:ln w="28575">
            <a:solidFill>
              <a:srgbClr val="5FB4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27">
            <a:extLst>
              <a:ext uri="{FF2B5EF4-FFF2-40B4-BE49-F238E27FC236}">
                <a16:creationId xmlns:a16="http://schemas.microsoft.com/office/drawing/2014/main" id="{DC5FE8C8-E969-459B-934C-8C4198CD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7773" y="2453209"/>
            <a:ext cx="2272574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8905D8-73B0-4204-9D90-BD181C75BCFF}"/>
              </a:ext>
            </a:extLst>
          </p:cNvPr>
          <p:cNvSpPr/>
          <p:nvPr userDrawn="1"/>
        </p:nvSpPr>
        <p:spPr>
          <a:xfrm>
            <a:off x="8919772" y="2453209"/>
            <a:ext cx="2276777" cy="37464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dist="38100" dir="5400000" sx="99000" sy="99000" algn="ctr" rotWithShape="0">
              <a:srgbClr val="2B3C4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997324-7AE0-4BF1-A6D6-E8D11BC7781A}"/>
              </a:ext>
            </a:extLst>
          </p:cNvPr>
          <p:cNvSpPr/>
          <p:nvPr userDrawn="1"/>
        </p:nvSpPr>
        <p:spPr>
          <a:xfrm>
            <a:off x="8925072" y="2453209"/>
            <a:ext cx="2272975" cy="46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uk-UA"/>
          </a:p>
        </p:txBody>
      </p:sp>
      <p:sp>
        <p:nvSpPr>
          <p:cNvPr id="95" name="Text Placeholder 27">
            <a:extLst>
              <a:ext uri="{FF2B5EF4-FFF2-40B4-BE49-F238E27FC236}">
                <a16:creationId xmlns:a16="http://schemas.microsoft.com/office/drawing/2014/main" id="{8EF0E6B9-3C4A-46A2-BE8E-5E6A328934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14594" y="2453209"/>
            <a:ext cx="2272574" cy="464275"/>
          </a:xfrm>
          <a:prstGeom prst="rect">
            <a:avLst/>
          </a:prstGeom>
        </p:spPr>
        <p:txBody>
          <a:bodyPr bIns="36000" anchor="b"/>
          <a:lstStyle>
            <a:lvl1pPr marL="0" indent="0" algn="ctr">
              <a:lnSpc>
                <a:spcPct val="100000"/>
              </a:lnSpc>
              <a:spcBef>
                <a:spcPts val="400"/>
              </a:spcBef>
              <a:buNone/>
              <a:defRPr sz="1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  <a:endParaRPr lang="uk-UA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9C8424A-CAE1-487C-BADD-FA761BFEF914}"/>
              </a:ext>
            </a:extLst>
          </p:cNvPr>
          <p:cNvCxnSpPr>
            <a:cxnSpLocks/>
          </p:cNvCxnSpPr>
          <p:nvPr userDrawn="1"/>
        </p:nvCxnSpPr>
        <p:spPr>
          <a:xfrm>
            <a:off x="8913775" y="2442962"/>
            <a:ext cx="2282890" cy="0"/>
          </a:xfrm>
          <a:prstGeom prst="line">
            <a:avLst/>
          </a:prstGeom>
          <a:ln w="28575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1569D469-C8F2-4981-9E10-FB10073A2B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2663" y="2906518"/>
            <a:ext cx="2284641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3CD5AF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0A57402B-ED9A-4C45-9AE9-B02043E837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8978" y="2906518"/>
            <a:ext cx="2284641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A25EB5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FED66ECC-EC28-412D-AE89-3E3C86562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6536" y="2906518"/>
            <a:ext cx="2284641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5FB4E5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5FB4E5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5FB4E5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B7EDD52B-AEF3-457A-A4A4-1A51D50314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11046" y="2906518"/>
            <a:ext cx="2284641" cy="3293192"/>
          </a:xfrm>
          <a:prstGeom prst="rect">
            <a:avLst/>
          </a:prstGeom>
        </p:spPr>
        <p:txBody>
          <a:bodyPr lIns="144000" tIns="180000" rIns="108000"/>
          <a:lstStyle>
            <a:lvl1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FFCE00"/>
              </a:buClr>
              <a:defRPr sz="12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FFCE00"/>
              </a:buClr>
              <a:defRPr sz="11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FFCE00"/>
              </a:buClr>
              <a:defRPr sz="100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1860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 сполучна лінія 29"/>
          <p:cNvCxnSpPr/>
          <p:nvPr userDrawn="1"/>
        </p:nvCxnSpPr>
        <p:spPr>
          <a:xfrm>
            <a:off x="983427" y="2561166"/>
            <a:ext cx="3043540" cy="0"/>
          </a:xfrm>
          <a:prstGeom prst="line">
            <a:avLst/>
          </a:prstGeom>
          <a:ln w="19050">
            <a:solidFill>
              <a:srgbClr val="A25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 сполучна лінія 34"/>
          <p:cNvCxnSpPr/>
          <p:nvPr userDrawn="1"/>
        </p:nvCxnSpPr>
        <p:spPr>
          <a:xfrm>
            <a:off x="1474066" y="2561166"/>
            <a:ext cx="1902735" cy="0"/>
          </a:xfrm>
          <a:prstGeom prst="line">
            <a:avLst/>
          </a:prstGeom>
          <a:ln w="19050">
            <a:solidFill>
              <a:srgbClr val="A25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 сполучна лінія 55"/>
          <p:cNvCxnSpPr/>
          <p:nvPr userDrawn="1"/>
        </p:nvCxnSpPr>
        <p:spPr>
          <a:xfrm>
            <a:off x="4517318" y="2561166"/>
            <a:ext cx="3045988" cy="0"/>
          </a:xfrm>
          <a:prstGeom prst="line">
            <a:avLst/>
          </a:prstGeom>
          <a:ln w="19050">
            <a:solidFill>
              <a:srgbClr val="3CD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 сполучна лінія 57"/>
          <p:cNvCxnSpPr/>
          <p:nvPr userDrawn="1"/>
        </p:nvCxnSpPr>
        <p:spPr>
          <a:xfrm>
            <a:off x="5008353" y="2561166"/>
            <a:ext cx="1904264" cy="0"/>
          </a:xfrm>
          <a:prstGeom prst="line">
            <a:avLst/>
          </a:prstGeom>
          <a:ln w="19050">
            <a:solidFill>
              <a:srgbClr val="3CD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 сполучна лінія 63"/>
          <p:cNvCxnSpPr/>
          <p:nvPr userDrawn="1"/>
        </p:nvCxnSpPr>
        <p:spPr>
          <a:xfrm>
            <a:off x="8052067" y="2561166"/>
            <a:ext cx="3046443" cy="0"/>
          </a:xfrm>
          <a:prstGeom prst="line">
            <a:avLst/>
          </a:prstGeom>
          <a:ln w="19050">
            <a:solidFill>
              <a:srgbClr val="5FB4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 сполучна лінія 65"/>
          <p:cNvCxnSpPr/>
          <p:nvPr userDrawn="1"/>
        </p:nvCxnSpPr>
        <p:spPr>
          <a:xfrm>
            <a:off x="8543174" y="2561166"/>
            <a:ext cx="1904550" cy="0"/>
          </a:xfrm>
          <a:prstGeom prst="line">
            <a:avLst/>
          </a:prstGeom>
          <a:ln w="19050">
            <a:solidFill>
              <a:srgbClr val="5FB4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Місце для тексту 17"/>
          <p:cNvSpPr>
            <a:spLocks noGrp="1"/>
          </p:cNvSpPr>
          <p:nvPr>
            <p:ph type="body" sz="quarter" idx="22" hasCustomPrompt="1"/>
          </p:nvPr>
        </p:nvSpPr>
        <p:spPr>
          <a:xfrm>
            <a:off x="982662" y="2061380"/>
            <a:ext cx="3045317" cy="279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A25EB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0" name="Місце для тексту 17"/>
          <p:cNvSpPr>
            <a:spLocks noGrp="1"/>
          </p:cNvSpPr>
          <p:nvPr>
            <p:ph type="body" sz="quarter" idx="23" hasCustomPrompt="1"/>
          </p:nvPr>
        </p:nvSpPr>
        <p:spPr>
          <a:xfrm>
            <a:off x="4517606" y="2061380"/>
            <a:ext cx="3045317" cy="279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3CD5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1" name="Місце для тексту 17"/>
          <p:cNvSpPr>
            <a:spLocks noGrp="1"/>
          </p:cNvSpPr>
          <p:nvPr>
            <p:ph type="body" sz="quarter" idx="24" hasCustomPrompt="1"/>
          </p:nvPr>
        </p:nvSpPr>
        <p:spPr>
          <a:xfrm>
            <a:off x="8052550" y="2061380"/>
            <a:ext cx="3045317" cy="279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5FB4E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Місце для тексту 17"/>
          <p:cNvSpPr>
            <a:spLocks noGrp="1"/>
          </p:cNvSpPr>
          <p:nvPr>
            <p:ph type="body" sz="quarter" idx="25" hasCustomPrompt="1"/>
          </p:nvPr>
        </p:nvSpPr>
        <p:spPr>
          <a:xfrm>
            <a:off x="982662" y="2561165"/>
            <a:ext cx="3045317" cy="3726969"/>
          </a:xfrm>
          <a:prstGeom prst="rect">
            <a:avLst/>
          </a:prstGeom>
        </p:spPr>
        <p:txBody>
          <a:bodyPr lIns="0" tIns="216000" rIns="0" bIns="0"/>
          <a:lstStyle>
            <a:lvl1pPr marL="171450" indent="-171450" algn="l">
              <a:buClr>
                <a:srgbClr val="A25EB5"/>
              </a:buClr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3" name="Місце для тексту 17"/>
          <p:cNvSpPr>
            <a:spLocks noGrp="1"/>
          </p:cNvSpPr>
          <p:nvPr>
            <p:ph type="body" sz="quarter" idx="26" hasCustomPrompt="1"/>
          </p:nvPr>
        </p:nvSpPr>
        <p:spPr>
          <a:xfrm>
            <a:off x="4517606" y="2561165"/>
            <a:ext cx="3045317" cy="3726969"/>
          </a:xfrm>
          <a:prstGeom prst="rect">
            <a:avLst/>
          </a:prstGeom>
        </p:spPr>
        <p:txBody>
          <a:bodyPr lIns="0" tIns="216000" rIns="0" bIns="0"/>
          <a:lstStyle>
            <a:lvl1pPr marL="171450" indent="-171450" algn="l">
              <a:buClr>
                <a:srgbClr val="3CD5AF"/>
              </a:buClr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4" name="Місце для тексту 17"/>
          <p:cNvSpPr>
            <a:spLocks noGrp="1"/>
          </p:cNvSpPr>
          <p:nvPr>
            <p:ph type="body" sz="quarter" idx="27" hasCustomPrompt="1"/>
          </p:nvPr>
        </p:nvSpPr>
        <p:spPr>
          <a:xfrm>
            <a:off x="8052550" y="2561165"/>
            <a:ext cx="3045317" cy="3726969"/>
          </a:xfrm>
          <a:prstGeom prst="rect">
            <a:avLst/>
          </a:prstGeom>
        </p:spPr>
        <p:txBody>
          <a:bodyPr lIns="0" tIns="216000" rIns="0" bIns="0"/>
          <a:lstStyle>
            <a:lvl1pPr marL="171450" indent="-171450" algn="l">
              <a:buClr>
                <a:srgbClr val="5FB4E5"/>
              </a:buClr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0832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зображення 8"/>
          <p:cNvSpPr>
            <a:spLocks noGrp="1"/>
          </p:cNvSpPr>
          <p:nvPr>
            <p:ph type="pic" sz="quarter" idx="15" hasCustomPrompt="1"/>
          </p:nvPr>
        </p:nvSpPr>
        <p:spPr>
          <a:xfrm>
            <a:off x="973921" y="1878441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9" name="Freeform 40"/>
          <p:cNvSpPr>
            <a:spLocks noEditPoints="1"/>
          </p:cNvSpPr>
          <p:nvPr userDrawn="1"/>
        </p:nvSpPr>
        <p:spPr bwMode="auto">
          <a:xfrm>
            <a:off x="10274300" y="558799"/>
            <a:ext cx="1376724" cy="684065"/>
          </a:xfrm>
          <a:custGeom>
            <a:avLst/>
            <a:gdLst>
              <a:gd name="T0" fmla="*/ 124 w 249"/>
              <a:gd name="T1" fmla="*/ 126 h 126"/>
              <a:gd name="T2" fmla="*/ 124 w 249"/>
              <a:gd name="T3" fmla="*/ 126 h 126"/>
              <a:gd name="T4" fmla="*/ 37 w 249"/>
              <a:gd name="T5" fmla="*/ 90 h 126"/>
              <a:gd name="T6" fmla="*/ 0 w 249"/>
              <a:gd name="T7" fmla="*/ 4 h 126"/>
              <a:gd name="T8" fmla="*/ 0 w 249"/>
              <a:gd name="T9" fmla="*/ 3 h 126"/>
              <a:gd name="T10" fmla="*/ 0 w 249"/>
              <a:gd name="T11" fmla="*/ 2 h 126"/>
              <a:gd name="T12" fmla="*/ 0 w 249"/>
              <a:gd name="T13" fmla="*/ 0 h 126"/>
              <a:gd name="T14" fmla="*/ 66 w 249"/>
              <a:gd name="T15" fmla="*/ 0 h 126"/>
              <a:gd name="T16" fmla="*/ 66 w 249"/>
              <a:gd name="T17" fmla="*/ 2 h 126"/>
              <a:gd name="T18" fmla="*/ 66 w 249"/>
              <a:gd name="T19" fmla="*/ 2 h 126"/>
              <a:gd name="T20" fmla="*/ 66 w 249"/>
              <a:gd name="T21" fmla="*/ 3 h 126"/>
              <a:gd name="T22" fmla="*/ 124 w 249"/>
              <a:gd name="T23" fmla="*/ 60 h 126"/>
              <a:gd name="T24" fmla="*/ 124 w 249"/>
              <a:gd name="T25" fmla="*/ 60 h 126"/>
              <a:gd name="T26" fmla="*/ 125 w 249"/>
              <a:gd name="T27" fmla="*/ 60 h 126"/>
              <a:gd name="T28" fmla="*/ 182 w 249"/>
              <a:gd name="T29" fmla="*/ 2 h 126"/>
              <a:gd name="T30" fmla="*/ 182 w 249"/>
              <a:gd name="T31" fmla="*/ 0 h 126"/>
              <a:gd name="T32" fmla="*/ 249 w 249"/>
              <a:gd name="T33" fmla="*/ 0 h 126"/>
              <a:gd name="T34" fmla="*/ 249 w 249"/>
              <a:gd name="T35" fmla="*/ 2 h 126"/>
              <a:gd name="T36" fmla="*/ 213 w 249"/>
              <a:gd name="T37" fmla="*/ 89 h 126"/>
              <a:gd name="T38" fmla="*/ 126 w 249"/>
              <a:gd name="T39" fmla="*/ 126 h 126"/>
              <a:gd name="T40" fmla="*/ 124 w 249"/>
              <a:gd name="T41" fmla="*/ 126 h 126"/>
              <a:gd name="T42" fmla="*/ 4 w 249"/>
              <a:gd name="T43" fmla="*/ 4 h 126"/>
              <a:gd name="T44" fmla="*/ 124 w 249"/>
              <a:gd name="T45" fmla="*/ 122 h 126"/>
              <a:gd name="T46" fmla="*/ 126 w 249"/>
              <a:gd name="T47" fmla="*/ 122 h 126"/>
              <a:gd name="T48" fmla="*/ 244 w 249"/>
              <a:gd name="T49" fmla="*/ 4 h 126"/>
              <a:gd name="T50" fmla="*/ 187 w 249"/>
              <a:gd name="T51" fmla="*/ 4 h 126"/>
              <a:gd name="T52" fmla="*/ 125 w 249"/>
              <a:gd name="T53" fmla="*/ 65 h 126"/>
              <a:gd name="T54" fmla="*/ 124 w 249"/>
              <a:gd name="T55" fmla="*/ 65 h 126"/>
              <a:gd name="T56" fmla="*/ 61 w 249"/>
              <a:gd name="T57" fmla="*/ 4 h 126"/>
              <a:gd name="T58" fmla="*/ 4 w 249"/>
              <a:gd name="T59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9" h="126">
                <a:moveTo>
                  <a:pt x="124" y="126"/>
                </a:moveTo>
                <a:cubicBezTo>
                  <a:pt x="124" y="126"/>
                  <a:pt x="124" y="126"/>
                  <a:pt x="124" y="126"/>
                </a:cubicBezTo>
                <a:cubicBezTo>
                  <a:pt x="91" y="126"/>
                  <a:pt x="60" y="114"/>
                  <a:pt x="37" y="90"/>
                </a:cubicBezTo>
                <a:cubicBezTo>
                  <a:pt x="13" y="67"/>
                  <a:pt x="0" y="37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3"/>
                  <a:pt x="66" y="3"/>
                </a:cubicBezTo>
                <a:cubicBezTo>
                  <a:pt x="66" y="34"/>
                  <a:pt x="92" y="60"/>
                  <a:pt x="124" y="60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57" y="60"/>
                  <a:pt x="182" y="34"/>
                  <a:pt x="182" y="2"/>
                </a:cubicBezTo>
                <a:cubicBezTo>
                  <a:pt x="182" y="0"/>
                  <a:pt x="182" y="0"/>
                  <a:pt x="1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249" y="2"/>
                  <a:pt x="249" y="2"/>
                  <a:pt x="249" y="2"/>
                </a:cubicBezTo>
                <a:cubicBezTo>
                  <a:pt x="249" y="35"/>
                  <a:pt x="236" y="66"/>
                  <a:pt x="213" y="89"/>
                </a:cubicBezTo>
                <a:cubicBezTo>
                  <a:pt x="190" y="113"/>
                  <a:pt x="159" y="126"/>
                  <a:pt x="126" y="126"/>
                </a:cubicBezTo>
                <a:cubicBezTo>
                  <a:pt x="125" y="126"/>
                  <a:pt x="125" y="126"/>
                  <a:pt x="124" y="126"/>
                </a:cubicBezTo>
                <a:close/>
                <a:moveTo>
                  <a:pt x="4" y="4"/>
                </a:moveTo>
                <a:cubicBezTo>
                  <a:pt x="5" y="69"/>
                  <a:pt x="59" y="122"/>
                  <a:pt x="124" y="122"/>
                </a:cubicBezTo>
                <a:cubicBezTo>
                  <a:pt x="125" y="122"/>
                  <a:pt x="125" y="122"/>
                  <a:pt x="126" y="122"/>
                </a:cubicBezTo>
                <a:cubicBezTo>
                  <a:pt x="190" y="121"/>
                  <a:pt x="243" y="68"/>
                  <a:pt x="244" y="4"/>
                </a:cubicBezTo>
                <a:cubicBezTo>
                  <a:pt x="187" y="4"/>
                  <a:pt x="187" y="4"/>
                  <a:pt x="187" y="4"/>
                </a:cubicBezTo>
                <a:cubicBezTo>
                  <a:pt x="186" y="37"/>
                  <a:pt x="158" y="64"/>
                  <a:pt x="125" y="65"/>
                </a:cubicBezTo>
                <a:cubicBezTo>
                  <a:pt x="124" y="65"/>
                  <a:pt x="124" y="65"/>
                  <a:pt x="124" y="65"/>
                </a:cubicBezTo>
                <a:cubicBezTo>
                  <a:pt x="91" y="65"/>
                  <a:pt x="63" y="38"/>
                  <a:pt x="61" y="4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Місце для тексту 10"/>
          <p:cNvSpPr>
            <a:spLocks noGrp="1"/>
          </p:cNvSpPr>
          <p:nvPr>
            <p:ph type="body" sz="quarter" idx="16" hasCustomPrompt="1"/>
          </p:nvPr>
        </p:nvSpPr>
        <p:spPr>
          <a:xfrm>
            <a:off x="659445" y="3279565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43" name="Місце для тексту 10"/>
          <p:cNvSpPr>
            <a:spLocks noGrp="1"/>
          </p:cNvSpPr>
          <p:nvPr>
            <p:ph type="body" sz="quarter" idx="17" hasCustomPrompt="1"/>
          </p:nvPr>
        </p:nvSpPr>
        <p:spPr>
          <a:xfrm>
            <a:off x="659445" y="3591855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5" name="Місце для зображення 8"/>
          <p:cNvSpPr>
            <a:spLocks noGrp="1"/>
          </p:cNvSpPr>
          <p:nvPr>
            <p:ph type="pic" sz="quarter" idx="18" hasCustomPrompt="1"/>
          </p:nvPr>
        </p:nvSpPr>
        <p:spPr>
          <a:xfrm>
            <a:off x="3858539" y="1878441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6" name="Місце для тексту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44063" y="3279565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47" name="Місце для тексту 10"/>
          <p:cNvSpPr>
            <a:spLocks noGrp="1"/>
          </p:cNvSpPr>
          <p:nvPr>
            <p:ph type="body" sz="quarter" idx="20" hasCustomPrompt="1"/>
          </p:nvPr>
        </p:nvSpPr>
        <p:spPr>
          <a:xfrm>
            <a:off x="3544063" y="3591855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8" name="Місце для зображення 8"/>
          <p:cNvSpPr>
            <a:spLocks noGrp="1"/>
          </p:cNvSpPr>
          <p:nvPr>
            <p:ph type="pic" sz="quarter" idx="21" hasCustomPrompt="1"/>
          </p:nvPr>
        </p:nvSpPr>
        <p:spPr>
          <a:xfrm>
            <a:off x="6854709" y="1878441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9" name="Місце для тексту 10"/>
          <p:cNvSpPr>
            <a:spLocks noGrp="1"/>
          </p:cNvSpPr>
          <p:nvPr>
            <p:ph type="body" sz="quarter" idx="22" hasCustomPrompt="1"/>
          </p:nvPr>
        </p:nvSpPr>
        <p:spPr>
          <a:xfrm>
            <a:off x="6540233" y="3279565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50" name="Місце для тексту 10"/>
          <p:cNvSpPr>
            <a:spLocks noGrp="1"/>
          </p:cNvSpPr>
          <p:nvPr>
            <p:ph type="body" sz="quarter" idx="23" hasCustomPrompt="1"/>
          </p:nvPr>
        </p:nvSpPr>
        <p:spPr>
          <a:xfrm>
            <a:off x="6540233" y="3591855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1" name="Місце для зображення 8"/>
          <p:cNvSpPr>
            <a:spLocks noGrp="1"/>
          </p:cNvSpPr>
          <p:nvPr>
            <p:ph type="pic" sz="quarter" idx="24" hasCustomPrompt="1"/>
          </p:nvPr>
        </p:nvSpPr>
        <p:spPr>
          <a:xfrm>
            <a:off x="9946126" y="1878441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52" name="Місце для тексту 10"/>
          <p:cNvSpPr>
            <a:spLocks noGrp="1"/>
          </p:cNvSpPr>
          <p:nvPr>
            <p:ph type="body" sz="quarter" idx="25" hasCustomPrompt="1"/>
          </p:nvPr>
        </p:nvSpPr>
        <p:spPr>
          <a:xfrm>
            <a:off x="9631650" y="3279565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53" name="Місце для тексту 10"/>
          <p:cNvSpPr>
            <a:spLocks noGrp="1"/>
          </p:cNvSpPr>
          <p:nvPr>
            <p:ph type="body" sz="quarter" idx="26" hasCustomPrompt="1"/>
          </p:nvPr>
        </p:nvSpPr>
        <p:spPr>
          <a:xfrm>
            <a:off x="9631650" y="3591855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Місце для зображення 8"/>
          <p:cNvSpPr>
            <a:spLocks noGrp="1"/>
          </p:cNvSpPr>
          <p:nvPr>
            <p:ph type="pic" sz="quarter" idx="27" hasCustomPrompt="1"/>
          </p:nvPr>
        </p:nvSpPr>
        <p:spPr>
          <a:xfrm>
            <a:off x="973921" y="4250048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56" name="Місце для тексту 10"/>
          <p:cNvSpPr>
            <a:spLocks noGrp="1"/>
          </p:cNvSpPr>
          <p:nvPr>
            <p:ph type="body" sz="quarter" idx="28" hasCustomPrompt="1"/>
          </p:nvPr>
        </p:nvSpPr>
        <p:spPr>
          <a:xfrm>
            <a:off x="659445" y="5651172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57" name="Місце для тексту 10"/>
          <p:cNvSpPr>
            <a:spLocks noGrp="1"/>
          </p:cNvSpPr>
          <p:nvPr>
            <p:ph type="body" sz="quarter" idx="29" hasCustomPrompt="1"/>
          </p:nvPr>
        </p:nvSpPr>
        <p:spPr>
          <a:xfrm>
            <a:off x="659445" y="5963462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Місце для зображення 8"/>
          <p:cNvSpPr>
            <a:spLocks noGrp="1"/>
          </p:cNvSpPr>
          <p:nvPr>
            <p:ph type="pic" sz="quarter" idx="30" hasCustomPrompt="1"/>
          </p:nvPr>
        </p:nvSpPr>
        <p:spPr>
          <a:xfrm>
            <a:off x="3858539" y="4250048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59" name="Місце для тексту 10"/>
          <p:cNvSpPr>
            <a:spLocks noGrp="1"/>
          </p:cNvSpPr>
          <p:nvPr>
            <p:ph type="body" sz="quarter" idx="31" hasCustomPrompt="1"/>
          </p:nvPr>
        </p:nvSpPr>
        <p:spPr>
          <a:xfrm>
            <a:off x="3544063" y="5651172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60" name="Місце для тексту 10"/>
          <p:cNvSpPr>
            <a:spLocks noGrp="1"/>
          </p:cNvSpPr>
          <p:nvPr>
            <p:ph type="body" sz="quarter" idx="32" hasCustomPrompt="1"/>
          </p:nvPr>
        </p:nvSpPr>
        <p:spPr>
          <a:xfrm>
            <a:off x="3544063" y="5963462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Місце для зображення 8"/>
          <p:cNvSpPr>
            <a:spLocks noGrp="1"/>
          </p:cNvSpPr>
          <p:nvPr>
            <p:ph type="pic" sz="quarter" idx="33" hasCustomPrompt="1"/>
          </p:nvPr>
        </p:nvSpPr>
        <p:spPr>
          <a:xfrm>
            <a:off x="6854709" y="4250048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2" name="Місце для тексту 10"/>
          <p:cNvSpPr>
            <a:spLocks noGrp="1"/>
          </p:cNvSpPr>
          <p:nvPr>
            <p:ph type="body" sz="quarter" idx="34" hasCustomPrompt="1"/>
          </p:nvPr>
        </p:nvSpPr>
        <p:spPr>
          <a:xfrm>
            <a:off x="6540233" y="5651172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63" name="Місце для тексту 10"/>
          <p:cNvSpPr>
            <a:spLocks noGrp="1"/>
          </p:cNvSpPr>
          <p:nvPr>
            <p:ph type="body" sz="quarter" idx="35" hasCustomPrompt="1"/>
          </p:nvPr>
        </p:nvSpPr>
        <p:spPr>
          <a:xfrm>
            <a:off x="6540233" y="5963462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Місце для зображення 8"/>
          <p:cNvSpPr>
            <a:spLocks noGrp="1"/>
          </p:cNvSpPr>
          <p:nvPr>
            <p:ph type="pic" sz="quarter" idx="36" hasCustomPrompt="1"/>
          </p:nvPr>
        </p:nvSpPr>
        <p:spPr>
          <a:xfrm>
            <a:off x="9946126" y="4250048"/>
            <a:ext cx="1268488" cy="1268488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5" name="Місце для тексту 10"/>
          <p:cNvSpPr>
            <a:spLocks noGrp="1"/>
          </p:cNvSpPr>
          <p:nvPr>
            <p:ph type="body" sz="quarter" idx="37" hasCustomPrompt="1"/>
          </p:nvPr>
        </p:nvSpPr>
        <p:spPr>
          <a:xfrm>
            <a:off x="9631650" y="5651172"/>
            <a:ext cx="1897440" cy="23498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dirty="0"/>
          </a:p>
        </p:txBody>
      </p:sp>
      <p:sp>
        <p:nvSpPr>
          <p:cNvPr id="66" name="Місце для тексту 10"/>
          <p:cNvSpPr>
            <a:spLocks noGrp="1"/>
          </p:cNvSpPr>
          <p:nvPr>
            <p:ph type="body" sz="quarter" idx="38" hasCustomPrompt="1"/>
          </p:nvPr>
        </p:nvSpPr>
        <p:spPr>
          <a:xfrm>
            <a:off x="9631650" y="5963462"/>
            <a:ext cx="1897440" cy="2534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4059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Місце для зображення 3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A9C90D-BDC2-45D4-827C-1F4CA3761E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5980" y="1727200"/>
            <a:ext cx="4317563" cy="346891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Text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358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8" r:id="rId8"/>
    <p:sldLayoutId id="2147483679" r:id="rId9"/>
    <p:sldLayoutId id="214748366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78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  <p:sldLayoutId id="2147483665" r:id="rId15"/>
    <p:sldLayoutId id="2147483663" r:id="rId16"/>
    <p:sldLayoutId id="2147483664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sberner/duzz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de/Domain-Specific-Languages-Addison-Wesley-Signature-Martin/dp/0321712943/ref=asc_df_0321712943/?tag=googshopde-21&amp;linkCode=df0&amp;hvadid=310817730623&amp;hvpos=&amp;hvnetw=g&amp;hvrand=15997773749611404776&amp;hvpone=&amp;hvptwo=&amp;hvqmt=&amp;hvdev=c&amp;hvdvcmdl=&amp;hvlocint=&amp;hvlocphy=9044398&amp;hvtargid=pla-456964573191&amp;psc=1&amp;th=1&amp;psc=1&amp;tag=&amp;ref=&amp;adgrpid=70301320788&amp;hvpone=&amp;hvptwo=&amp;hvadid=310817730623&amp;hvpos=&amp;hvnetw=g&amp;hvrand=15997773749611404776&amp;hvqmt=&amp;hvdev=c&amp;hvdvcmdl=&amp;hvlocint=&amp;hvlocphy=9044398&amp;hvtargid=pla-45696457319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github.com/misberner/duzzt" TargetMode="External"/><Relationship Id="rId4" Type="http://schemas.openxmlformats.org/officeDocument/2006/relationships/hyperlink" Target="https://martinfowler.com/bliki/FluentInterface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3.png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extrac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en.wikipedia.org/wiki/Ericsson" TargetMode="External"/><Relationship Id="rId4" Type="http://schemas.openxmlformats.org/officeDocument/2006/relationships/hyperlink" Target="https://en.wikipedia.org/wiki/Erlang_(programming_language)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5AA52D-FB62-AA67-DC6A-4CC622E538AC}"/>
              </a:ext>
            </a:extLst>
          </p:cNvPr>
          <p:cNvSpPr/>
          <p:nvPr/>
        </p:nvSpPr>
        <p:spPr>
          <a:xfrm>
            <a:off x="8816" y="21018"/>
            <a:ext cx="12183183" cy="6836982"/>
          </a:xfrm>
          <a:prstGeom prst="rect">
            <a:avLst/>
          </a:prstGeom>
          <a:solidFill>
            <a:srgbClr val="29364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0CD42-9100-2238-F2E7-F9184D52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" y="1143846"/>
            <a:ext cx="12183183" cy="4593021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GB" sz="2400" dirty="0"/>
              <a:t>DSL provides </a:t>
            </a:r>
            <a:r>
              <a:rPr lang="en-GB" sz="2400" b="1" dirty="0"/>
              <a:t>fluency </a:t>
            </a:r>
            <a:r>
              <a:rPr lang="en-GB" sz="2400" dirty="0"/>
              <a:t>of writing code.</a:t>
            </a:r>
            <a:endParaRPr lang="en-UA" sz="2400" dirty="0"/>
          </a:p>
          <a:p>
            <a:r>
              <a:rPr lang="en-GB" sz="2400" dirty="0"/>
              <a:t>Fluent interface was a term coined by Eric Evans (author of DDD) and Martin Fowler to describe more language-like APIs. </a:t>
            </a:r>
            <a:br>
              <a:rPr lang="en-GB" sz="2400" dirty="0"/>
            </a:br>
            <a:r>
              <a:rPr lang="en-GB" sz="2400" dirty="0"/>
              <a:t>It’s a synonym for an internal DSL.</a:t>
            </a:r>
          </a:p>
          <a:p>
            <a:r>
              <a:rPr lang="en-GB" sz="2400" dirty="0"/>
              <a:t>Fluent Interface is like </a:t>
            </a:r>
            <a:r>
              <a:rPr lang="en-GB" sz="2400" b="1" dirty="0"/>
              <a:t>a principle</a:t>
            </a:r>
            <a:r>
              <a:rPr lang="en-GB" sz="2400" dirty="0"/>
              <a:t> (there is on the same layer with SOLID principles)</a:t>
            </a:r>
          </a:p>
          <a:p>
            <a:r>
              <a:rPr lang="en-GB" sz="2400" dirty="0"/>
              <a:t>The goal of Fluent Interface is to increase code legibility (get rid of imperative programming in </a:t>
            </a:r>
            <a:r>
              <a:rPr lang="en-GB" sz="2400" dirty="0" err="1"/>
              <a:t>favor</a:t>
            </a:r>
            <a:r>
              <a:rPr lang="en-GB" sz="2400" dirty="0"/>
              <a:t> of declarative programming).</a:t>
            </a:r>
            <a:br>
              <a:rPr lang="en-UA" sz="2400" dirty="0"/>
            </a:br>
            <a:endParaRPr lang="en-U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</a:t>
            </a:r>
            <a:r>
              <a:rPr lang="en-UA" dirty="0"/>
              <a:t>hat is Fluent Interface</a:t>
            </a:r>
          </a:p>
        </p:txBody>
      </p:sp>
    </p:spTree>
    <p:extLst>
      <p:ext uri="{BB962C8B-B14F-4D97-AF65-F5344CB8AC3E}">
        <p14:creationId xmlns:p14="http://schemas.microsoft.com/office/powerpoint/2010/main" val="67514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2400" dirty="0"/>
              <a:t>Method chaining pattern (</a:t>
            </a:r>
            <a:r>
              <a:rPr lang="en-GB" sz="2400" b="1" dirty="0"/>
              <a:t>Will be discussed today</a:t>
            </a:r>
            <a:r>
              <a:rPr lang="en-US" sz="2400" dirty="0"/>
              <a:t>).</a:t>
            </a:r>
            <a:br>
              <a:rPr lang="en-US" sz="2400" dirty="0"/>
            </a:br>
            <a:r>
              <a:rPr lang="en-UA" sz="2400" dirty="0"/>
              <a:t>Function sequence pattern.</a:t>
            </a:r>
          </a:p>
          <a:p>
            <a:r>
              <a:rPr lang="en-UA" sz="2400" dirty="0"/>
              <a:t>Nested function pattern.</a:t>
            </a:r>
            <a:br>
              <a:rPr lang="en-UA" sz="2400" dirty="0"/>
            </a:br>
            <a:endParaRPr lang="en-U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A" dirty="0"/>
              <a:t>Implementations of Fluent Interface</a:t>
            </a:r>
          </a:p>
        </p:txBody>
      </p:sp>
    </p:spTree>
    <p:extLst>
      <p:ext uri="{BB962C8B-B14F-4D97-AF65-F5344CB8AC3E}">
        <p14:creationId xmlns:p14="http://schemas.microsoft.com/office/powerpoint/2010/main" val="316267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Method chaining pattern</a:t>
            </a:r>
            <a:endParaRPr lang="en-U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40FF8D-FF60-2A15-BE83-225AEC7800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77887" y="1815367"/>
            <a:ext cx="10436225" cy="3227266"/>
          </a:xfrm>
        </p:spPr>
      </p:pic>
    </p:spTree>
    <p:extLst>
      <p:ext uri="{BB962C8B-B14F-4D97-AF65-F5344CB8AC3E}">
        <p14:creationId xmlns:p14="http://schemas.microsoft.com/office/powerpoint/2010/main" val="2917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A" dirty="0"/>
              <a:t>Function sequence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450690-F9AC-17E7-F9A6-75259923C19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77887" y="1997077"/>
            <a:ext cx="10436225" cy="2863846"/>
          </a:xfrm>
        </p:spPr>
      </p:pic>
    </p:spTree>
    <p:extLst>
      <p:ext uri="{BB962C8B-B14F-4D97-AF65-F5344CB8AC3E}">
        <p14:creationId xmlns:p14="http://schemas.microsoft.com/office/powerpoint/2010/main" val="6620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A" dirty="0"/>
              <a:t>Nested function pattern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F95067-3C50-6C04-6FDD-6B688272624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77887" y="1759604"/>
            <a:ext cx="10436225" cy="3338792"/>
          </a:xfrm>
        </p:spPr>
      </p:pic>
    </p:spTree>
    <p:extLst>
      <p:ext uri="{BB962C8B-B14F-4D97-AF65-F5344CB8AC3E}">
        <p14:creationId xmlns:p14="http://schemas.microsoft.com/office/powerpoint/2010/main" val="336468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878433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Method chaining pattern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6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1800" dirty="0"/>
              <a:t>Advantages</a:t>
            </a:r>
            <a:br>
              <a:rPr lang="en-US" sz="1800" dirty="0"/>
            </a:br>
            <a:r>
              <a:rPr lang="en-US" sz="1800" dirty="0"/>
              <a:t>- Uses a sequence of method calls where each call acts on the result of the previous calls.</a:t>
            </a:r>
            <a:br>
              <a:rPr lang="en-US" sz="1800" dirty="0"/>
            </a:br>
            <a:r>
              <a:rPr lang="en-US" sz="1800" dirty="0"/>
              <a:t>- </a:t>
            </a:r>
            <a:r>
              <a:rPr lang="en-GB" sz="1800" dirty="0"/>
              <a:t>Allows you to easily compose multiple method calls without relying on a lot of variables, which gives you code that seems to flow, feeling more like its own language.</a:t>
            </a:r>
          </a:p>
          <a:p>
            <a:r>
              <a:rPr lang="en-GB" sz="1800" dirty="0"/>
              <a:t>Disadvantages</a:t>
            </a:r>
            <a:br>
              <a:rPr lang="en-GB" sz="1800" dirty="0"/>
            </a:br>
            <a:r>
              <a:rPr lang="en-GB" sz="1800" dirty="0"/>
              <a:t>- When called a lot of methods, chain can be big.</a:t>
            </a:r>
            <a:br>
              <a:rPr lang="en-GB" sz="1800" dirty="0"/>
            </a:br>
            <a:r>
              <a:rPr lang="en-GB" sz="1800" dirty="0"/>
              <a:t>- </a:t>
            </a:r>
            <a:r>
              <a:rPr lang="en-GB" sz="1800" b="1" dirty="0"/>
              <a:t>It’s difficult to specify in the language that certain clauses must be present</a:t>
            </a:r>
            <a:r>
              <a:rPr lang="en-GB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Method chaining pattern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95575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Fluent Calendar without builder</a:t>
            </a:r>
            <a:endParaRPr lang="en-UA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2AE5DFB-278F-D30C-F031-BAE48224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85" y="1727200"/>
            <a:ext cx="3563174" cy="399552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240A1D-BC00-0E4A-377D-F7D2623B02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5867427" y="1374124"/>
            <a:ext cx="3563175" cy="5328785"/>
          </a:xfrm>
        </p:spPr>
      </p:pic>
    </p:spTree>
    <p:extLst>
      <p:ext uri="{BB962C8B-B14F-4D97-AF65-F5344CB8AC3E}">
        <p14:creationId xmlns:p14="http://schemas.microsoft.com/office/powerpoint/2010/main" val="3645604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Fluent Calendar with Expression Builder</a:t>
            </a:r>
            <a:endParaRPr lang="en-UA" dirty="0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380EFC8-97B6-DBED-AE76-276437DE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8" y="1374124"/>
            <a:ext cx="4432134" cy="4724948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7B42519-B8E3-B9E6-8E3A-9D7E48F266D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5828478" y="1393386"/>
            <a:ext cx="4107092" cy="5138272"/>
          </a:xfrm>
        </p:spPr>
      </p:pic>
    </p:spTree>
    <p:extLst>
      <p:ext uri="{BB962C8B-B14F-4D97-AF65-F5344CB8AC3E}">
        <p14:creationId xmlns:p14="http://schemas.microsoft.com/office/powerpoint/2010/main" val="1676090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878433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Add rules for chaining pattern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кутник 62"/>
          <p:cNvSpPr/>
          <p:nvPr/>
        </p:nvSpPr>
        <p:spPr>
          <a:xfrm>
            <a:off x="7440838" y="-39850"/>
            <a:ext cx="4751161" cy="6897850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/>
          <p:cNvSpPr/>
          <p:nvPr/>
        </p:nvSpPr>
        <p:spPr>
          <a:xfrm>
            <a:off x="13055600" y="1661871"/>
            <a:ext cx="640080" cy="146678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Прямокутник 51"/>
          <p:cNvSpPr/>
          <p:nvPr/>
        </p:nvSpPr>
        <p:spPr>
          <a:xfrm>
            <a:off x="13055600" y="2601347"/>
            <a:ext cx="640080" cy="146678"/>
          </a:xfrm>
          <a:prstGeom prst="rect">
            <a:avLst/>
          </a:prstGeom>
          <a:solidFill>
            <a:srgbClr val="A25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Прямокутник 52"/>
          <p:cNvSpPr/>
          <p:nvPr/>
        </p:nvSpPr>
        <p:spPr>
          <a:xfrm>
            <a:off x="13055600" y="1965867"/>
            <a:ext cx="640080" cy="146678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Прямокутник 53"/>
          <p:cNvSpPr/>
          <p:nvPr/>
        </p:nvSpPr>
        <p:spPr>
          <a:xfrm>
            <a:off x="13055600" y="2283607"/>
            <a:ext cx="640080" cy="146678"/>
          </a:xfrm>
          <a:prstGeom prst="rect">
            <a:avLst/>
          </a:prstGeom>
          <a:solidFill>
            <a:srgbClr val="5FB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Прямокутник 54"/>
          <p:cNvSpPr/>
          <p:nvPr/>
        </p:nvSpPr>
        <p:spPr>
          <a:xfrm>
            <a:off x="13055600" y="2919086"/>
            <a:ext cx="640080" cy="146678"/>
          </a:xfrm>
          <a:prstGeom prst="rect">
            <a:avLst/>
          </a:prstGeom>
          <a:solidFill>
            <a:srgbClr val="8AD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3596" y="992588"/>
            <a:ext cx="1198691" cy="70993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20" y="1328859"/>
            <a:ext cx="4208694" cy="4204100"/>
          </a:xfrm>
          <a:prstGeom prst="rect">
            <a:avLst/>
          </a:prstGeom>
        </p:spPr>
      </p:pic>
      <p:sp>
        <p:nvSpPr>
          <p:cNvPr id="24" name="Прямокутник 23"/>
          <p:cNvSpPr/>
          <p:nvPr/>
        </p:nvSpPr>
        <p:spPr>
          <a:xfrm>
            <a:off x="911279" y="643765"/>
            <a:ext cx="5532296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solidFill>
                  <a:srgbClr val="415362"/>
                </a:solidFill>
                <a:latin typeface="Open Sans ExtraBold"/>
                <a:ea typeface="Open Sans ExtraBold"/>
                <a:cs typeface="Open Sans ExtraBold"/>
              </a:rPr>
              <a:t>Dmytro </a:t>
            </a:r>
            <a:r>
              <a:rPr lang="en-US" sz="3200" b="1" dirty="0" err="1">
                <a:solidFill>
                  <a:srgbClr val="415362"/>
                </a:solidFill>
                <a:latin typeface="Open Sans ExtraBold"/>
                <a:ea typeface="Open Sans ExtraBold"/>
                <a:cs typeface="Open Sans ExtraBold"/>
              </a:rPr>
              <a:t>Shcherbatiuk</a:t>
            </a:r>
            <a:endParaRPr lang="en-US" sz="3200" b="1" dirty="0">
              <a:solidFill>
                <a:srgbClr val="415362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5" name="Прямокутник 24"/>
          <p:cNvSpPr/>
          <p:nvPr/>
        </p:nvSpPr>
        <p:spPr>
          <a:xfrm>
            <a:off x="911279" y="1741133"/>
            <a:ext cx="6073535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I'm software engineer with years of experience in Java. </a:t>
            </a:r>
            <a:br>
              <a:rPr lang="en-GB" sz="1800" dirty="0"/>
            </a:br>
            <a:endParaRPr lang="en-GB" sz="1800" dirty="0"/>
          </a:p>
          <a:p>
            <a:r>
              <a:rPr lang="en-GB" sz="1800" dirty="0"/>
              <a:t>I love to work on challenging tasks, distributed systems, prefer active sports like, tennis and snowboarding and like programming on an Elixir lang.</a:t>
            </a:r>
          </a:p>
        </p:txBody>
      </p:sp>
      <p:grpSp>
        <p:nvGrpSpPr>
          <p:cNvPr id="27" name="Групувати 26"/>
          <p:cNvGrpSpPr/>
          <p:nvPr/>
        </p:nvGrpSpPr>
        <p:grpSpPr>
          <a:xfrm>
            <a:off x="-1429798" y="2489187"/>
            <a:ext cx="1065213" cy="1006476"/>
            <a:chOff x="3758207" y="5473700"/>
            <a:chExt cx="1065213" cy="1006476"/>
          </a:xfrm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3758207" y="5938838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7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8 h 344"/>
                <a:gd name="T20" fmla="*/ 180 w 676"/>
                <a:gd name="T21" fmla="*/ 8 h 344"/>
                <a:gd name="T22" fmla="*/ 338 w 676"/>
                <a:gd name="T23" fmla="*/ 165 h 344"/>
                <a:gd name="T24" fmla="*/ 338 w 676"/>
                <a:gd name="T25" fmla="*/ 165 h 344"/>
                <a:gd name="T26" fmla="*/ 341 w 676"/>
                <a:gd name="T27" fmla="*/ 165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7 h 344"/>
                <a:gd name="T54" fmla="*/ 338 w 676"/>
                <a:gd name="T55" fmla="*/ 177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10"/>
                    <a:pt x="101" y="247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7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7"/>
                    <a:pt x="180" y="7"/>
                    <a:pt x="180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95"/>
                    <a:pt x="252" y="165"/>
                    <a:pt x="338" y="165"/>
                  </a:cubicBezTo>
                  <a:cubicBezTo>
                    <a:pt x="338" y="165"/>
                    <a:pt x="338" y="165"/>
                    <a:pt x="338" y="165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80"/>
                    <a:pt x="579" y="243"/>
                  </a:cubicBezTo>
                  <a:cubicBezTo>
                    <a:pt x="516" y="307"/>
                    <a:pt x="433" y="343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9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30"/>
                    <a:pt x="661" y="187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7"/>
                  </a:cubicBezTo>
                  <a:cubicBezTo>
                    <a:pt x="338" y="177"/>
                    <a:pt x="338" y="177"/>
                    <a:pt x="338" y="177"/>
                  </a:cubicBezTo>
                  <a:cubicBezTo>
                    <a:pt x="247" y="177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3758207" y="5473700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6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7 h 344"/>
                <a:gd name="T20" fmla="*/ 180 w 676"/>
                <a:gd name="T21" fmla="*/ 8 h 344"/>
                <a:gd name="T22" fmla="*/ 338 w 676"/>
                <a:gd name="T23" fmla="*/ 164 h 344"/>
                <a:gd name="T24" fmla="*/ 338 w 676"/>
                <a:gd name="T25" fmla="*/ 164 h 344"/>
                <a:gd name="T26" fmla="*/ 341 w 676"/>
                <a:gd name="T27" fmla="*/ 164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6 h 344"/>
                <a:gd name="T54" fmla="*/ 338 w 676"/>
                <a:gd name="T55" fmla="*/ 176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09"/>
                    <a:pt x="101" y="246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6"/>
                    <a:pt x="180" y="7"/>
                    <a:pt x="180" y="7"/>
                  </a:cubicBezTo>
                  <a:cubicBezTo>
                    <a:pt x="180" y="7"/>
                    <a:pt x="180" y="8"/>
                    <a:pt x="180" y="8"/>
                  </a:cubicBezTo>
                  <a:cubicBezTo>
                    <a:pt x="181" y="94"/>
                    <a:pt x="252" y="164"/>
                    <a:pt x="338" y="164"/>
                  </a:cubicBezTo>
                  <a:cubicBezTo>
                    <a:pt x="338" y="164"/>
                    <a:pt x="338" y="164"/>
                    <a:pt x="338" y="164"/>
                  </a:cubicBezTo>
                  <a:cubicBezTo>
                    <a:pt x="341" y="164"/>
                    <a:pt x="341" y="164"/>
                    <a:pt x="341" y="164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79"/>
                    <a:pt x="579" y="243"/>
                  </a:cubicBezTo>
                  <a:cubicBezTo>
                    <a:pt x="516" y="306"/>
                    <a:pt x="433" y="342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8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29"/>
                    <a:pt x="661" y="186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6"/>
                  </a:cubicBezTo>
                  <a:cubicBezTo>
                    <a:pt x="338" y="176"/>
                    <a:pt x="338" y="176"/>
                    <a:pt x="338" y="176"/>
                  </a:cubicBezTo>
                  <a:cubicBezTo>
                    <a:pt x="247" y="176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30" name="Рисунок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099" y="5940868"/>
            <a:ext cx="1730444" cy="1735911"/>
          </a:xfrm>
          <a:prstGeom prst="rect">
            <a:avLst/>
          </a:prstGeom>
        </p:spPr>
      </p:pic>
      <p:grpSp>
        <p:nvGrpSpPr>
          <p:cNvPr id="69" name="Групувати 68"/>
          <p:cNvGrpSpPr/>
          <p:nvPr/>
        </p:nvGrpSpPr>
        <p:grpSpPr>
          <a:xfrm>
            <a:off x="4728720" y="5227688"/>
            <a:ext cx="1065213" cy="1006476"/>
            <a:chOff x="3758207" y="5473700"/>
            <a:chExt cx="1065213" cy="1006476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3758207" y="5938838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7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8 h 344"/>
                <a:gd name="T20" fmla="*/ 180 w 676"/>
                <a:gd name="T21" fmla="*/ 8 h 344"/>
                <a:gd name="T22" fmla="*/ 338 w 676"/>
                <a:gd name="T23" fmla="*/ 165 h 344"/>
                <a:gd name="T24" fmla="*/ 338 w 676"/>
                <a:gd name="T25" fmla="*/ 165 h 344"/>
                <a:gd name="T26" fmla="*/ 341 w 676"/>
                <a:gd name="T27" fmla="*/ 165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7 h 344"/>
                <a:gd name="T54" fmla="*/ 338 w 676"/>
                <a:gd name="T55" fmla="*/ 177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10"/>
                    <a:pt x="101" y="247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7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7"/>
                    <a:pt x="180" y="7"/>
                    <a:pt x="180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95"/>
                    <a:pt x="252" y="165"/>
                    <a:pt x="338" y="165"/>
                  </a:cubicBezTo>
                  <a:cubicBezTo>
                    <a:pt x="338" y="165"/>
                    <a:pt x="338" y="165"/>
                    <a:pt x="338" y="165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80"/>
                    <a:pt x="579" y="243"/>
                  </a:cubicBezTo>
                  <a:cubicBezTo>
                    <a:pt x="516" y="307"/>
                    <a:pt x="433" y="343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9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30"/>
                    <a:pt x="661" y="187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7"/>
                  </a:cubicBezTo>
                  <a:cubicBezTo>
                    <a:pt x="338" y="177"/>
                    <a:pt x="338" y="177"/>
                    <a:pt x="338" y="177"/>
                  </a:cubicBezTo>
                  <a:cubicBezTo>
                    <a:pt x="247" y="177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3758207" y="5473700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6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7 h 344"/>
                <a:gd name="T20" fmla="*/ 180 w 676"/>
                <a:gd name="T21" fmla="*/ 8 h 344"/>
                <a:gd name="T22" fmla="*/ 338 w 676"/>
                <a:gd name="T23" fmla="*/ 164 h 344"/>
                <a:gd name="T24" fmla="*/ 338 w 676"/>
                <a:gd name="T25" fmla="*/ 164 h 344"/>
                <a:gd name="T26" fmla="*/ 341 w 676"/>
                <a:gd name="T27" fmla="*/ 164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6 h 344"/>
                <a:gd name="T54" fmla="*/ 338 w 676"/>
                <a:gd name="T55" fmla="*/ 176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09"/>
                    <a:pt x="101" y="246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6"/>
                    <a:pt x="180" y="7"/>
                    <a:pt x="180" y="7"/>
                  </a:cubicBezTo>
                  <a:cubicBezTo>
                    <a:pt x="180" y="7"/>
                    <a:pt x="180" y="8"/>
                    <a:pt x="180" y="8"/>
                  </a:cubicBezTo>
                  <a:cubicBezTo>
                    <a:pt x="181" y="94"/>
                    <a:pt x="252" y="164"/>
                    <a:pt x="338" y="164"/>
                  </a:cubicBezTo>
                  <a:cubicBezTo>
                    <a:pt x="338" y="164"/>
                    <a:pt x="338" y="164"/>
                    <a:pt x="338" y="164"/>
                  </a:cubicBezTo>
                  <a:cubicBezTo>
                    <a:pt x="341" y="164"/>
                    <a:pt x="341" y="164"/>
                    <a:pt x="341" y="164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79"/>
                    <a:pt x="579" y="243"/>
                  </a:cubicBezTo>
                  <a:cubicBezTo>
                    <a:pt x="516" y="306"/>
                    <a:pt x="433" y="342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8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29"/>
                    <a:pt x="661" y="186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6"/>
                  </a:cubicBezTo>
                  <a:cubicBezTo>
                    <a:pt x="338" y="176"/>
                    <a:pt x="338" y="176"/>
                    <a:pt x="338" y="176"/>
                  </a:cubicBezTo>
                  <a:cubicBezTo>
                    <a:pt x="247" y="176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43" name="Рисунок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29798" y="6514294"/>
            <a:ext cx="1204191" cy="1197578"/>
          </a:xfrm>
          <a:prstGeom prst="rect">
            <a:avLst/>
          </a:prstGeom>
        </p:spPr>
      </p:pic>
      <p:grpSp>
        <p:nvGrpSpPr>
          <p:cNvPr id="31" name="Групувати 30"/>
          <p:cNvGrpSpPr/>
          <p:nvPr/>
        </p:nvGrpSpPr>
        <p:grpSpPr>
          <a:xfrm>
            <a:off x="-2384639" y="-1065779"/>
            <a:ext cx="1749350" cy="1709544"/>
            <a:chOff x="4044950" y="1809750"/>
            <a:chExt cx="1255713" cy="1227138"/>
          </a:xfrm>
          <a:solidFill>
            <a:srgbClr val="3CD5AF"/>
          </a:solidFill>
        </p:grpSpPr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4044950" y="2935288"/>
              <a:ext cx="125413" cy="101600"/>
            </a:xfrm>
            <a:custGeom>
              <a:avLst/>
              <a:gdLst>
                <a:gd name="T0" fmla="*/ 79 w 79"/>
                <a:gd name="T1" fmla="*/ 64 h 64"/>
                <a:gd name="T2" fmla="*/ 0 w 79"/>
                <a:gd name="T3" fmla="*/ 0 h 64"/>
                <a:gd name="T4" fmla="*/ 0 w 79"/>
                <a:gd name="T5" fmla="*/ 18 h 64"/>
                <a:gd name="T6" fmla="*/ 54 w 79"/>
                <a:gd name="T7" fmla="*/ 64 h 64"/>
                <a:gd name="T8" fmla="*/ 79 w 79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4">
                  <a:moveTo>
                    <a:pt x="79" y="64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54" y="64"/>
                  </a:ln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4044950" y="2789238"/>
              <a:ext cx="304800" cy="247650"/>
            </a:xfrm>
            <a:custGeom>
              <a:avLst/>
              <a:gdLst>
                <a:gd name="T0" fmla="*/ 192 w 192"/>
                <a:gd name="T1" fmla="*/ 156 h 156"/>
                <a:gd name="T2" fmla="*/ 0 w 192"/>
                <a:gd name="T3" fmla="*/ 0 h 156"/>
                <a:gd name="T4" fmla="*/ 0 w 192"/>
                <a:gd name="T5" fmla="*/ 17 h 156"/>
                <a:gd name="T6" fmla="*/ 167 w 192"/>
                <a:gd name="T7" fmla="*/ 156 h 156"/>
                <a:gd name="T8" fmla="*/ 192 w 192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156">
                  <a:moveTo>
                    <a:pt x="192" y="156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67" y="156"/>
                  </a:lnTo>
                  <a:lnTo>
                    <a:pt x="19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9"/>
            <p:cNvSpPr>
              <a:spLocks/>
            </p:cNvSpPr>
            <p:nvPr/>
          </p:nvSpPr>
          <p:spPr bwMode="auto">
            <a:xfrm>
              <a:off x="4044950" y="2641600"/>
              <a:ext cx="484188" cy="395288"/>
            </a:xfrm>
            <a:custGeom>
              <a:avLst/>
              <a:gdLst>
                <a:gd name="T0" fmla="*/ 305 w 305"/>
                <a:gd name="T1" fmla="*/ 249 h 249"/>
                <a:gd name="T2" fmla="*/ 0 w 305"/>
                <a:gd name="T3" fmla="*/ 0 h 249"/>
                <a:gd name="T4" fmla="*/ 0 w 305"/>
                <a:gd name="T5" fmla="*/ 18 h 249"/>
                <a:gd name="T6" fmla="*/ 283 w 305"/>
                <a:gd name="T7" fmla="*/ 249 h 249"/>
                <a:gd name="T8" fmla="*/ 305 w 305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249">
                  <a:moveTo>
                    <a:pt x="305" y="249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83" y="249"/>
                  </a:lnTo>
                  <a:lnTo>
                    <a:pt x="305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0"/>
            <p:cNvSpPr>
              <a:spLocks/>
            </p:cNvSpPr>
            <p:nvPr/>
          </p:nvSpPr>
          <p:spPr bwMode="auto">
            <a:xfrm>
              <a:off x="4044950" y="2493963"/>
              <a:ext cx="661988" cy="542925"/>
            </a:xfrm>
            <a:custGeom>
              <a:avLst/>
              <a:gdLst>
                <a:gd name="T0" fmla="*/ 417 w 417"/>
                <a:gd name="T1" fmla="*/ 342 h 342"/>
                <a:gd name="T2" fmla="*/ 0 w 417"/>
                <a:gd name="T3" fmla="*/ 0 h 342"/>
                <a:gd name="T4" fmla="*/ 0 w 417"/>
                <a:gd name="T5" fmla="*/ 18 h 342"/>
                <a:gd name="T6" fmla="*/ 395 w 417"/>
                <a:gd name="T7" fmla="*/ 342 h 342"/>
                <a:gd name="T8" fmla="*/ 417 w 417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42">
                  <a:moveTo>
                    <a:pt x="417" y="34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395" y="342"/>
                  </a:lnTo>
                  <a:lnTo>
                    <a:pt x="417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1"/>
            <p:cNvSpPr>
              <a:spLocks/>
            </p:cNvSpPr>
            <p:nvPr/>
          </p:nvSpPr>
          <p:spPr bwMode="auto">
            <a:xfrm>
              <a:off x="4044950" y="2341563"/>
              <a:ext cx="841375" cy="695325"/>
            </a:xfrm>
            <a:custGeom>
              <a:avLst/>
              <a:gdLst>
                <a:gd name="T0" fmla="*/ 530 w 530"/>
                <a:gd name="T1" fmla="*/ 438 h 438"/>
                <a:gd name="T2" fmla="*/ 0 w 530"/>
                <a:gd name="T3" fmla="*/ 0 h 438"/>
                <a:gd name="T4" fmla="*/ 0 w 530"/>
                <a:gd name="T5" fmla="*/ 22 h 438"/>
                <a:gd name="T6" fmla="*/ 508 w 530"/>
                <a:gd name="T7" fmla="*/ 438 h 438"/>
                <a:gd name="T8" fmla="*/ 530 w 530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0" h="438">
                  <a:moveTo>
                    <a:pt x="530" y="438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508" y="438"/>
                  </a:lnTo>
                  <a:lnTo>
                    <a:pt x="530" y="4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2"/>
            <p:cNvSpPr>
              <a:spLocks/>
            </p:cNvSpPr>
            <p:nvPr/>
          </p:nvSpPr>
          <p:spPr bwMode="auto">
            <a:xfrm>
              <a:off x="4044950" y="2195513"/>
              <a:ext cx="1019175" cy="841375"/>
            </a:xfrm>
            <a:custGeom>
              <a:avLst/>
              <a:gdLst>
                <a:gd name="T0" fmla="*/ 642 w 642"/>
                <a:gd name="T1" fmla="*/ 530 h 530"/>
                <a:gd name="T2" fmla="*/ 0 w 642"/>
                <a:gd name="T3" fmla="*/ 0 h 530"/>
                <a:gd name="T4" fmla="*/ 0 w 642"/>
                <a:gd name="T5" fmla="*/ 21 h 530"/>
                <a:gd name="T6" fmla="*/ 621 w 642"/>
                <a:gd name="T7" fmla="*/ 530 h 530"/>
                <a:gd name="T8" fmla="*/ 642 w 642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2" h="530">
                  <a:moveTo>
                    <a:pt x="642" y="53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621" y="530"/>
                  </a:lnTo>
                  <a:lnTo>
                    <a:pt x="64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3"/>
            <p:cNvSpPr>
              <a:spLocks/>
            </p:cNvSpPr>
            <p:nvPr/>
          </p:nvSpPr>
          <p:spPr bwMode="auto">
            <a:xfrm>
              <a:off x="4044950" y="2047875"/>
              <a:ext cx="1198563" cy="989013"/>
            </a:xfrm>
            <a:custGeom>
              <a:avLst/>
              <a:gdLst>
                <a:gd name="T0" fmla="*/ 755 w 755"/>
                <a:gd name="T1" fmla="*/ 623 h 623"/>
                <a:gd name="T2" fmla="*/ 0 w 755"/>
                <a:gd name="T3" fmla="*/ 0 h 623"/>
                <a:gd name="T4" fmla="*/ 0 w 755"/>
                <a:gd name="T5" fmla="*/ 21 h 623"/>
                <a:gd name="T6" fmla="*/ 733 w 755"/>
                <a:gd name="T7" fmla="*/ 623 h 623"/>
                <a:gd name="T8" fmla="*/ 755 w 755"/>
                <a:gd name="T9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5" h="623">
                  <a:moveTo>
                    <a:pt x="755" y="623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33" y="623"/>
                  </a:lnTo>
                  <a:lnTo>
                    <a:pt x="75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4"/>
            <p:cNvSpPr>
              <a:spLocks/>
            </p:cNvSpPr>
            <p:nvPr/>
          </p:nvSpPr>
          <p:spPr bwMode="auto">
            <a:xfrm>
              <a:off x="4044950" y="1900238"/>
              <a:ext cx="1250950" cy="1057275"/>
            </a:xfrm>
            <a:custGeom>
              <a:avLst/>
              <a:gdLst>
                <a:gd name="T0" fmla="*/ 788 w 788"/>
                <a:gd name="T1" fmla="*/ 649 h 666"/>
                <a:gd name="T2" fmla="*/ 0 w 788"/>
                <a:gd name="T3" fmla="*/ 0 h 666"/>
                <a:gd name="T4" fmla="*/ 0 w 788"/>
                <a:gd name="T5" fmla="*/ 22 h 666"/>
                <a:gd name="T6" fmla="*/ 788 w 788"/>
                <a:gd name="T7" fmla="*/ 666 h 666"/>
                <a:gd name="T8" fmla="*/ 788 w 788"/>
                <a:gd name="T9" fmla="*/ 64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" h="666">
                  <a:moveTo>
                    <a:pt x="788" y="649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788" y="666"/>
                  </a:lnTo>
                  <a:lnTo>
                    <a:pt x="788" y="6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5"/>
            <p:cNvSpPr>
              <a:spLocks/>
            </p:cNvSpPr>
            <p:nvPr/>
          </p:nvSpPr>
          <p:spPr bwMode="auto">
            <a:xfrm>
              <a:off x="5151438" y="1809750"/>
              <a:ext cx="149225" cy="125413"/>
            </a:xfrm>
            <a:custGeom>
              <a:avLst/>
              <a:gdLst>
                <a:gd name="T0" fmla="*/ 22 w 94"/>
                <a:gd name="T1" fmla="*/ 0 h 79"/>
                <a:gd name="T2" fmla="*/ 0 w 94"/>
                <a:gd name="T3" fmla="*/ 0 h 79"/>
                <a:gd name="T4" fmla="*/ 94 w 94"/>
                <a:gd name="T5" fmla="*/ 79 h 79"/>
                <a:gd name="T6" fmla="*/ 94 w 94"/>
                <a:gd name="T7" fmla="*/ 61 h 79"/>
                <a:gd name="T8" fmla="*/ 22 w 94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79">
                  <a:moveTo>
                    <a:pt x="22" y="0"/>
                  </a:moveTo>
                  <a:lnTo>
                    <a:pt x="0" y="0"/>
                  </a:lnTo>
                  <a:lnTo>
                    <a:pt x="94" y="79"/>
                  </a:lnTo>
                  <a:lnTo>
                    <a:pt x="94" y="61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6"/>
            <p:cNvSpPr>
              <a:spLocks/>
            </p:cNvSpPr>
            <p:nvPr/>
          </p:nvSpPr>
          <p:spPr bwMode="auto">
            <a:xfrm>
              <a:off x="4972050" y="1816100"/>
              <a:ext cx="328613" cy="265113"/>
            </a:xfrm>
            <a:custGeom>
              <a:avLst/>
              <a:gdLst>
                <a:gd name="T0" fmla="*/ 0 w 207"/>
                <a:gd name="T1" fmla="*/ 0 h 167"/>
                <a:gd name="T2" fmla="*/ 207 w 207"/>
                <a:gd name="T3" fmla="*/ 167 h 167"/>
                <a:gd name="T4" fmla="*/ 207 w 207"/>
                <a:gd name="T5" fmla="*/ 150 h 167"/>
                <a:gd name="T6" fmla="*/ 26 w 207"/>
                <a:gd name="T7" fmla="*/ 0 h 167"/>
                <a:gd name="T8" fmla="*/ 0 w 207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67">
                  <a:moveTo>
                    <a:pt x="0" y="0"/>
                  </a:moveTo>
                  <a:lnTo>
                    <a:pt x="207" y="167"/>
                  </a:lnTo>
                  <a:lnTo>
                    <a:pt x="207" y="150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7"/>
            <p:cNvSpPr>
              <a:spLocks/>
            </p:cNvSpPr>
            <p:nvPr/>
          </p:nvSpPr>
          <p:spPr bwMode="auto">
            <a:xfrm>
              <a:off x="4794250" y="1809750"/>
              <a:ext cx="501650" cy="419100"/>
            </a:xfrm>
            <a:custGeom>
              <a:avLst/>
              <a:gdLst>
                <a:gd name="T0" fmla="*/ 21 w 316"/>
                <a:gd name="T1" fmla="*/ 0 h 264"/>
                <a:gd name="T2" fmla="*/ 0 w 316"/>
                <a:gd name="T3" fmla="*/ 0 h 264"/>
                <a:gd name="T4" fmla="*/ 316 w 316"/>
                <a:gd name="T5" fmla="*/ 264 h 264"/>
                <a:gd name="T6" fmla="*/ 316 w 316"/>
                <a:gd name="T7" fmla="*/ 243 h 264"/>
                <a:gd name="T8" fmla="*/ 21 w 316"/>
                <a:gd name="T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264">
                  <a:moveTo>
                    <a:pt x="21" y="0"/>
                  </a:moveTo>
                  <a:lnTo>
                    <a:pt x="0" y="0"/>
                  </a:lnTo>
                  <a:lnTo>
                    <a:pt x="316" y="264"/>
                  </a:lnTo>
                  <a:lnTo>
                    <a:pt x="316" y="24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8"/>
            <p:cNvSpPr>
              <a:spLocks/>
            </p:cNvSpPr>
            <p:nvPr/>
          </p:nvSpPr>
          <p:spPr bwMode="auto">
            <a:xfrm>
              <a:off x="4614863" y="1809750"/>
              <a:ext cx="681038" cy="566738"/>
            </a:xfrm>
            <a:custGeom>
              <a:avLst/>
              <a:gdLst>
                <a:gd name="T0" fmla="*/ 22 w 429"/>
                <a:gd name="T1" fmla="*/ 0 h 357"/>
                <a:gd name="T2" fmla="*/ 0 w 429"/>
                <a:gd name="T3" fmla="*/ 0 h 357"/>
                <a:gd name="T4" fmla="*/ 429 w 429"/>
                <a:gd name="T5" fmla="*/ 357 h 357"/>
                <a:gd name="T6" fmla="*/ 429 w 429"/>
                <a:gd name="T7" fmla="*/ 335 h 357"/>
                <a:gd name="T8" fmla="*/ 22 w 429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357">
                  <a:moveTo>
                    <a:pt x="22" y="0"/>
                  </a:moveTo>
                  <a:lnTo>
                    <a:pt x="0" y="0"/>
                  </a:lnTo>
                  <a:lnTo>
                    <a:pt x="429" y="357"/>
                  </a:lnTo>
                  <a:lnTo>
                    <a:pt x="429" y="33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9"/>
            <p:cNvSpPr>
              <a:spLocks/>
            </p:cNvSpPr>
            <p:nvPr/>
          </p:nvSpPr>
          <p:spPr bwMode="auto">
            <a:xfrm>
              <a:off x="4437063" y="1809750"/>
              <a:ext cx="858838" cy="708025"/>
            </a:xfrm>
            <a:custGeom>
              <a:avLst/>
              <a:gdLst>
                <a:gd name="T0" fmla="*/ 21 w 541"/>
                <a:gd name="T1" fmla="*/ 0 h 446"/>
                <a:gd name="T2" fmla="*/ 0 w 541"/>
                <a:gd name="T3" fmla="*/ 0 h 446"/>
                <a:gd name="T4" fmla="*/ 541 w 541"/>
                <a:gd name="T5" fmla="*/ 446 h 446"/>
                <a:gd name="T6" fmla="*/ 541 w 541"/>
                <a:gd name="T7" fmla="*/ 428 h 446"/>
                <a:gd name="T8" fmla="*/ 21 w 541"/>
                <a:gd name="T9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446">
                  <a:moveTo>
                    <a:pt x="21" y="0"/>
                  </a:moveTo>
                  <a:lnTo>
                    <a:pt x="0" y="0"/>
                  </a:lnTo>
                  <a:lnTo>
                    <a:pt x="541" y="446"/>
                  </a:lnTo>
                  <a:lnTo>
                    <a:pt x="541" y="428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0"/>
            <p:cNvSpPr>
              <a:spLocks/>
            </p:cNvSpPr>
            <p:nvPr/>
          </p:nvSpPr>
          <p:spPr bwMode="auto">
            <a:xfrm>
              <a:off x="4257675" y="1816100"/>
              <a:ext cx="1038225" cy="847725"/>
            </a:xfrm>
            <a:custGeom>
              <a:avLst/>
              <a:gdLst>
                <a:gd name="T0" fmla="*/ 22 w 654"/>
                <a:gd name="T1" fmla="*/ 0 h 534"/>
                <a:gd name="T2" fmla="*/ 0 w 654"/>
                <a:gd name="T3" fmla="*/ 0 h 534"/>
                <a:gd name="T4" fmla="*/ 654 w 654"/>
                <a:gd name="T5" fmla="*/ 534 h 534"/>
                <a:gd name="T6" fmla="*/ 654 w 654"/>
                <a:gd name="T7" fmla="*/ 516 h 534"/>
                <a:gd name="T8" fmla="*/ 22 w 654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534">
                  <a:moveTo>
                    <a:pt x="22" y="0"/>
                  </a:moveTo>
                  <a:lnTo>
                    <a:pt x="0" y="0"/>
                  </a:lnTo>
                  <a:lnTo>
                    <a:pt x="654" y="534"/>
                  </a:lnTo>
                  <a:lnTo>
                    <a:pt x="654" y="516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"/>
            <p:cNvSpPr>
              <a:spLocks/>
            </p:cNvSpPr>
            <p:nvPr/>
          </p:nvSpPr>
          <p:spPr bwMode="auto">
            <a:xfrm>
              <a:off x="4078288" y="1809750"/>
              <a:ext cx="1222375" cy="1006475"/>
            </a:xfrm>
            <a:custGeom>
              <a:avLst/>
              <a:gdLst>
                <a:gd name="T0" fmla="*/ 22 w 770"/>
                <a:gd name="T1" fmla="*/ 0 h 634"/>
                <a:gd name="T2" fmla="*/ 0 w 770"/>
                <a:gd name="T3" fmla="*/ 0 h 634"/>
                <a:gd name="T4" fmla="*/ 770 w 770"/>
                <a:gd name="T5" fmla="*/ 634 h 634"/>
                <a:gd name="T6" fmla="*/ 770 w 770"/>
                <a:gd name="T7" fmla="*/ 617 h 634"/>
                <a:gd name="T8" fmla="*/ 22 w 770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634">
                  <a:moveTo>
                    <a:pt x="22" y="0"/>
                  </a:moveTo>
                  <a:lnTo>
                    <a:pt x="0" y="0"/>
                  </a:lnTo>
                  <a:lnTo>
                    <a:pt x="770" y="634"/>
                  </a:lnTo>
                  <a:lnTo>
                    <a:pt x="770" y="617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Прямокутник 56"/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333D0-09D7-0B86-677A-3FB30B669D92}"/>
              </a:ext>
            </a:extLst>
          </p:cNvPr>
          <p:cNvSpPr txBox="1"/>
          <p:nvPr/>
        </p:nvSpPr>
        <p:spPr>
          <a:xfrm>
            <a:off x="3353094" y="6553843"/>
            <a:ext cx="4084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chemeClr val="bg1">
                    <a:lumMod val="65000"/>
                  </a:schemeClr>
                </a:solidFill>
              </a:rPr>
              <a:t>I believe that success comes when you do what you love!</a:t>
            </a:r>
            <a:endParaRPr 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1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Create state machine for Fluent Calendar</a:t>
            </a:r>
            <a:endParaRPr lang="en-U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DBBD3B-B659-FFEA-68D8-A8BDAE2CEF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640819" y="2099153"/>
            <a:ext cx="5931349" cy="265969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36172-6393-E416-56DD-1429E91E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13" y="1412969"/>
            <a:ext cx="5091978" cy="40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3200" dirty="0"/>
              <a:t>Using interfaces allows us add rules.</a:t>
            </a:r>
          </a:p>
          <a:p>
            <a:r>
              <a:rPr lang="en-GB" sz="3200" dirty="0"/>
              <a:t>The implementation was first introduced about 5 years ago in the Microsoft Azure SDK.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we can add rules to the logic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8521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9B43A-78E4-2164-764F-67CDF473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130400"/>
            <a:ext cx="7146000" cy="45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8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DCDFED-5AAE-690A-1C33-615EDB3C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130400"/>
            <a:ext cx="7146000" cy="45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FFCC3-FBD6-5853-7311-81F19B96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130400"/>
            <a:ext cx="7146000" cy="55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3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1083291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Frameworks to create Fluent Interface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84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3200" dirty="0"/>
              <a:t>Create DSL for creating DSLs.</a:t>
            </a:r>
          </a:p>
          <a:p>
            <a:r>
              <a:rPr lang="en-US" sz="3200" dirty="0"/>
              <a:t>The appropriate and already existing DSL for out goal are regular expressions.</a:t>
            </a:r>
          </a:p>
          <a:p>
            <a:r>
              <a:rPr lang="en-US" sz="3200" dirty="0"/>
              <a:t>The rules can be described on the basis of regular expressions.</a:t>
            </a:r>
          </a:p>
          <a:p>
            <a:r>
              <a:rPr lang="en-GB" sz="3200" dirty="0"/>
              <a:t>The technical classes can be generated based on described rules.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automate boilerplate and boring work.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3098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architecture of DSL processing</a:t>
            </a:r>
            <a:endParaRPr lang="en-U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CD7C71-A42D-AD18-3E30-A05C46ED81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146535" y="1899165"/>
            <a:ext cx="9898929" cy="3059669"/>
          </a:xfrm>
        </p:spPr>
      </p:pic>
    </p:spTree>
    <p:extLst>
      <p:ext uri="{BB962C8B-B14F-4D97-AF65-F5344CB8AC3E}">
        <p14:creationId xmlns:p14="http://schemas.microsoft.com/office/powerpoint/2010/main" val="136386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Calendar rules described based on </a:t>
            </a:r>
            <a:r>
              <a:rPr lang="en-US" dirty="0" err="1"/>
              <a:t>RegEx</a:t>
            </a:r>
            <a:endParaRPr lang="en-U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BBD16E-2312-A795-8EFF-6544224FB2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259024" y="1917978"/>
            <a:ext cx="7673952" cy="3022043"/>
          </a:xfrm>
        </p:spPr>
      </p:pic>
    </p:spTree>
    <p:extLst>
      <p:ext uri="{BB962C8B-B14F-4D97-AF65-F5344CB8AC3E}">
        <p14:creationId xmlns:p14="http://schemas.microsoft.com/office/powerpoint/2010/main" val="341946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Duzzt</a:t>
            </a:r>
            <a:r>
              <a:rPr lang="en-US" sz="3200" dirty="0"/>
              <a:t> (</a:t>
            </a:r>
            <a:r>
              <a:rPr lang="en-GB" sz="2400" dirty="0"/>
              <a:t>An Annotation-based Embedded DSL Generator for Java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Existing frameworks in the world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64420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Прямокутник 62"/>
          <p:cNvSpPr/>
          <p:nvPr/>
        </p:nvSpPr>
        <p:spPr>
          <a:xfrm>
            <a:off x="0" y="-39850"/>
            <a:ext cx="4114275" cy="6897850"/>
          </a:xfrm>
          <a:prstGeom prst="rect">
            <a:avLst/>
          </a:prstGeom>
          <a:solidFill>
            <a:srgbClr val="D3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кутник 3"/>
          <p:cNvSpPr/>
          <p:nvPr/>
        </p:nvSpPr>
        <p:spPr>
          <a:xfrm>
            <a:off x="13055600" y="1662483"/>
            <a:ext cx="640080" cy="146678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кутник 8"/>
          <p:cNvSpPr/>
          <p:nvPr/>
        </p:nvSpPr>
        <p:spPr>
          <a:xfrm>
            <a:off x="5661728" y="740040"/>
            <a:ext cx="349950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Domain-specific language</a:t>
            </a:r>
            <a:endParaRPr lang="en-US" sz="1800" dirty="0" err="1"/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373" y="133144"/>
            <a:ext cx="1204191" cy="1197578"/>
          </a:xfrm>
          <a:prstGeom prst="rect">
            <a:avLst/>
          </a:prstGeom>
        </p:spPr>
      </p:pic>
      <p:sp>
        <p:nvSpPr>
          <p:cNvPr id="46" name="Прямокутник 45"/>
          <p:cNvSpPr/>
          <p:nvPr/>
        </p:nvSpPr>
        <p:spPr>
          <a:xfrm>
            <a:off x="5661728" y="1639780"/>
            <a:ext cx="429959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Fluent Interface</a:t>
            </a:r>
            <a:endParaRPr lang="en-US" dirty="0"/>
          </a:p>
        </p:txBody>
      </p:sp>
      <p:sp>
        <p:nvSpPr>
          <p:cNvPr id="47" name="Прямокутник 46"/>
          <p:cNvSpPr/>
          <p:nvPr/>
        </p:nvSpPr>
        <p:spPr>
          <a:xfrm>
            <a:off x="5661728" y="2539520"/>
            <a:ext cx="429960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Method chaining pattern</a:t>
            </a:r>
            <a:endParaRPr lang="en-US" sz="1800" dirty="0"/>
          </a:p>
        </p:txBody>
      </p:sp>
      <p:sp>
        <p:nvSpPr>
          <p:cNvPr id="48" name="Прямокутник 47"/>
          <p:cNvSpPr/>
          <p:nvPr/>
        </p:nvSpPr>
        <p:spPr>
          <a:xfrm>
            <a:off x="5661728" y="3439259"/>
            <a:ext cx="367240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Add rules for chaining pattern</a:t>
            </a:r>
            <a:endParaRPr lang="en-US" sz="1800" dirty="0"/>
          </a:p>
        </p:txBody>
      </p:sp>
      <p:cxnSp>
        <p:nvCxnSpPr>
          <p:cNvPr id="51" name="Пряма сполучна лінія 50"/>
          <p:cNvCxnSpPr/>
          <p:nvPr/>
        </p:nvCxnSpPr>
        <p:spPr>
          <a:xfrm>
            <a:off x="5511248" y="1725289"/>
            <a:ext cx="0" cy="197123"/>
          </a:xfrm>
          <a:prstGeom prst="line">
            <a:avLst/>
          </a:prstGeom>
          <a:ln w="57150">
            <a:solidFill>
              <a:srgbClr val="A25E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кутник 51"/>
          <p:cNvSpPr/>
          <p:nvPr/>
        </p:nvSpPr>
        <p:spPr>
          <a:xfrm>
            <a:off x="13055600" y="2601347"/>
            <a:ext cx="640080" cy="146678"/>
          </a:xfrm>
          <a:prstGeom prst="rect">
            <a:avLst/>
          </a:prstGeom>
          <a:solidFill>
            <a:srgbClr val="A25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Прямокутник 52"/>
          <p:cNvSpPr/>
          <p:nvPr/>
        </p:nvSpPr>
        <p:spPr>
          <a:xfrm>
            <a:off x="13055600" y="1965867"/>
            <a:ext cx="640080" cy="146678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Прямокутник 53"/>
          <p:cNvSpPr/>
          <p:nvPr/>
        </p:nvSpPr>
        <p:spPr>
          <a:xfrm>
            <a:off x="13055600" y="2283607"/>
            <a:ext cx="640080" cy="146678"/>
          </a:xfrm>
          <a:prstGeom prst="rect">
            <a:avLst/>
          </a:prstGeom>
          <a:solidFill>
            <a:srgbClr val="5FB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Прямокутник 54"/>
          <p:cNvSpPr/>
          <p:nvPr/>
        </p:nvSpPr>
        <p:spPr>
          <a:xfrm>
            <a:off x="13055600" y="2919086"/>
            <a:ext cx="640080" cy="146678"/>
          </a:xfrm>
          <a:prstGeom prst="rect">
            <a:avLst/>
          </a:prstGeom>
          <a:solidFill>
            <a:srgbClr val="8AD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16" y="1610898"/>
            <a:ext cx="1198691" cy="709938"/>
          </a:xfrm>
          <a:prstGeom prst="rect">
            <a:avLst/>
          </a:prstGeom>
        </p:spPr>
      </p:pic>
      <p:grpSp>
        <p:nvGrpSpPr>
          <p:cNvPr id="69" name="Групувати 68"/>
          <p:cNvGrpSpPr/>
          <p:nvPr/>
        </p:nvGrpSpPr>
        <p:grpSpPr>
          <a:xfrm>
            <a:off x="3564819" y="5473700"/>
            <a:ext cx="1065213" cy="1006476"/>
            <a:chOff x="3758207" y="5473700"/>
            <a:chExt cx="1065213" cy="1006476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3758207" y="5938838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7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8 h 344"/>
                <a:gd name="T20" fmla="*/ 180 w 676"/>
                <a:gd name="T21" fmla="*/ 8 h 344"/>
                <a:gd name="T22" fmla="*/ 338 w 676"/>
                <a:gd name="T23" fmla="*/ 165 h 344"/>
                <a:gd name="T24" fmla="*/ 338 w 676"/>
                <a:gd name="T25" fmla="*/ 165 h 344"/>
                <a:gd name="T26" fmla="*/ 341 w 676"/>
                <a:gd name="T27" fmla="*/ 165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7 h 344"/>
                <a:gd name="T54" fmla="*/ 338 w 676"/>
                <a:gd name="T55" fmla="*/ 177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10"/>
                    <a:pt x="101" y="247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7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7"/>
                    <a:pt x="180" y="7"/>
                    <a:pt x="180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95"/>
                    <a:pt x="252" y="165"/>
                    <a:pt x="338" y="165"/>
                  </a:cubicBezTo>
                  <a:cubicBezTo>
                    <a:pt x="338" y="165"/>
                    <a:pt x="338" y="165"/>
                    <a:pt x="338" y="165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80"/>
                    <a:pt x="579" y="243"/>
                  </a:cubicBezTo>
                  <a:cubicBezTo>
                    <a:pt x="516" y="307"/>
                    <a:pt x="433" y="343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9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30"/>
                    <a:pt x="661" y="187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7"/>
                  </a:cubicBezTo>
                  <a:cubicBezTo>
                    <a:pt x="338" y="177"/>
                    <a:pt x="338" y="177"/>
                    <a:pt x="338" y="177"/>
                  </a:cubicBezTo>
                  <a:cubicBezTo>
                    <a:pt x="247" y="177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7" name="Freeform 6"/>
            <p:cNvSpPr>
              <a:spLocks noEditPoints="1"/>
            </p:cNvSpPr>
            <p:nvPr/>
          </p:nvSpPr>
          <p:spPr bwMode="auto">
            <a:xfrm>
              <a:off x="3758207" y="5473700"/>
              <a:ext cx="1065213" cy="541338"/>
            </a:xfrm>
            <a:custGeom>
              <a:avLst/>
              <a:gdLst>
                <a:gd name="T0" fmla="*/ 338 w 676"/>
                <a:gd name="T1" fmla="*/ 344 h 344"/>
                <a:gd name="T2" fmla="*/ 338 w 676"/>
                <a:gd name="T3" fmla="*/ 344 h 344"/>
                <a:gd name="T4" fmla="*/ 101 w 676"/>
                <a:gd name="T5" fmla="*/ 246 h 344"/>
                <a:gd name="T6" fmla="*/ 0 w 676"/>
                <a:gd name="T7" fmla="*/ 11 h 344"/>
                <a:gd name="T8" fmla="*/ 0 w 676"/>
                <a:gd name="T9" fmla="*/ 8 h 344"/>
                <a:gd name="T10" fmla="*/ 1 w 676"/>
                <a:gd name="T11" fmla="*/ 6 h 344"/>
                <a:gd name="T12" fmla="*/ 1 w 676"/>
                <a:gd name="T13" fmla="*/ 0 h 344"/>
                <a:gd name="T14" fmla="*/ 180 w 676"/>
                <a:gd name="T15" fmla="*/ 0 h 344"/>
                <a:gd name="T16" fmla="*/ 180 w 676"/>
                <a:gd name="T17" fmla="*/ 6 h 344"/>
                <a:gd name="T18" fmla="*/ 180 w 676"/>
                <a:gd name="T19" fmla="*/ 7 h 344"/>
                <a:gd name="T20" fmla="*/ 180 w 676"/>
                <a:gd name="T21" fmla="*/ 8 h 344"/>
                <a:gd name="T22" fmla="*/ 338 w 676"/>
                <a:gd name="T23" fmla="*/ 164 h 344"/>
                <a:gd name="T24" fmla="*/ 338 w 676"/>
                <a:gd name="T25" fmla="*/ 164 h 344"/>
                <a:gd name="T26" fmla="*/ 341 w 676"/>
                <a:gd name="T27" fmla="*/ 164 h 344"/>
                <a:gd name="T28" fmla="*/ 497 w 676"/>
                <a:gd name="T29" fmla="*/ 6 h 344"/>
                <a:gd name="T30" fmla="*/ 497 w 676"/>
                <a:gd name="T31" fmla="*/ 0 h 344"/>
                <a:gd name="T32" fmla="*/ 676 w 676"/>
                <a:gd name="T33" fmla="*/ 0 h 344"/>
                <a:gd name="T34" fmla="*/ 676 w 676"/>
                <a:gd name="T35" fmla="*/ 6 h 344"/>
                <a:gd name="T36" fmla="*/ 579 w 676"/>
                <a:gd name="T37" fmla="*/ 243 h 344"/>
                <a:gd name="T38" fmla="*/ 343 w 676"/>
                <a:gd name="T39" fmla="*/ 344 h 344"/>
                <a:gd name="T40" fmla="*/ 338 w 676"/>
                <a:gd name="T41" fmla="*/ 344 h 344"/>
                <a:gd name="T42" fmla="*/ 12 w 676"/>
                <a:gd name="T43" fmla="*/ 12 h 344"/>
                <a:gd name="T44" fmla="*/ 338 w 676"/>
                <a:gd name="T45" fmla="*/ 332 h 344"/>
                <a:gd name="T46" fmla="*/ 343 w 676"/>
                <a:gd name="T47" fmla="*/ 332 h 344"/>
                <a:gd name="T48" fmla="*/ 664 w 676"/>
                <a:gd name="T49" fmla="*/ 12 h 344"/>
                <a:gd name="T50" fmla="*/ 509 w 676"/>
                <a:gd name="T51" fmla="*/ 12 h 344"/>
                <a:gd name="T52" fmla="*/ 341 w 676"/>
                <a:gd name="T53" fmla="*/ 176 h 344"/>
                <a:gd name="T54" fmla="*/ 338 w 676"/>
                <a:gd name="T55" fmla="*/ 176 h 344"/>
                <a:gd name="T56" fmla="*/ 168 w 676"/>
                <a:gd name="T57" fmla="*/ 12 h 344"/>
                <a:gd name="T58" fmla="*/ 12 w 676"/>
                <a:gd name="T59" fmla="*/ 1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6" h="344">
                  <a:moveTo>
                    <a:pt x="338" y="344"/>
                  </a:moveTo>
                  <a:cubicBezTo>
                    <a:pt x="338" y="344"/>
                    <a:pt x="338" y="344"/>
                    <a:pt x="338" y="344"/>
                  </a:cubicBezTo>
                  <a:cubicBezTo>
                    <a:pt x="249" y="344"/>
                    <a:pt x="165" y="309"/>
                    <a:pt x="101" y="246"/>
                  </a:cubicBezTo>
                  <a:cubicBezTo>
                    <a:pt x="38" y="184"/>
                    <a:pt x="2" y="100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0" y="6"/>
                    <a:pt x="180" y="7"/>
                    <a:pt x="180" y="7"/>
                  </a:cubicBezTo>
                  <a:cubicBezTo>
                    <a:pt x="180" y="7"/>
                    <a:pt x="180" y="8"/>
                    <a:pt x="180" y="8"/>
                  </a:cubicBezTo>
                  <a:cubicBezTo>
                    <a:pt x="181" y="94"/>
                    <a:pt x="252" y="164"/>
                    <a:pt x="338" y="164"/>
                  </a:cubicBezTo>
                  <a:cubicBezTo>
                    <a:pt x="338" y="164"/>
                    <a:pt x="338" y="164"/>
                    <a:pt x="338" y="164"/>
                  </a:cubicBezTo>
                  <a:cubicBezTo>
                    <a:pt x="341" y="164"/>
                    <a:pt x="341" y="164"/>
                    <a:pt x="341" y="164"/>
                  </a:cubicBezTo>
                  <a:cubicBezTo>
                    <a:pt x="427" y="163"/>
                    <a:pt x="497" y="92"/>
                    <a:pt x="497" y="6"/>
                  </a:cubicBezTo>
                  <a:cubicBezTo>
                    <a:pt x="497" y="0"/>
                    <a:pt x="497" y="0"/>
                    <a:pt x="497" y="0"/>
                  </a:cubicBezTo>
                  <a:cubicBezTo>
                    <a:pt x="676" y="0"/>
                    <a:pt x="676" y="0"/>
                    <a:pt x="676" y="0"/>
                  </a:cubicBezTo>
                  <a:cubicBezTo>
                    <a:pt x="676" y="6"/>
                    <a:pt x="676" y="6"/>
                    <a:pt x="676" y="6"/>
                  </a:cubicBezTo>
                  <a:cubicBezTo>
                    <a:pt x="676" y="95"/>
                    <a:pt x="642" y="179"/>
                    <a:pt x="579" y="243"/>
                  </a:cubicBezTo>
                  <a:cubicBezTo>
                    <a:pt x="516" y="306"/>
                    <a:pt x="433" y="342"/>
                    <a:pt x="343" y="344"/>
                  </a:cubicBezTo>
                  <a:cubicBezTo>
                    <a:pt x="342" y="344"/>
                    <a:pt x="340" y="344"/>
                    <a:pt x="338" y="344"/>
                  </a:cubicBezTo>
                  <a:close/>
                  <a:moveTo>
                    <a:pt x="12" y="12"/>
                  </a:moveTo>
                  <a:cubicBezTo>
                    <a:pt x="16" y="188"/>
                    <a:pt x="162" y="332"/>
                    <a:pt x="338" y="332"/>
                  </a:cubicBezTo>
                  <a:cubicBezTo>
                    <a:pt x="340" y="332"/>
                    <a:pt x="341" y="332"/>
                    <a:pt x="343" y="332"/>
                  </a:cubicBezTo>
                  <a:cubicBezTo>
                    <a:pt x="518" y="329"/>
                    <a:pt x="661" y="186"/>
                    <a:pt x="664" y="12"/>
                  </a:cubicBezTo>
                  <a:cubicBezTo>
                    <a:pt x="509" y="12"/>
                    <a:pt x="509" y="12"/>
                    <a:pt x="509" y="12"/>
                  </a:cubicBezTo>
                  <a:cubicBezTo>
                    <a:pt x="505" y="102"/>
                    <a:pt x="431" y="175"/>
                    <a:pt x="341" y="176"/>
                  </a:cubicBezTo>
                  <a:cubicBezTo>
                    <a:pt x="338" y="176"/>
                    <a:pt x="338" y="176"/>
                    <a:pt x="338" y="176"/>
                  </a:cubicBezTo>
                  <a:cubicBezTo>
                    <a:pt x="247" y="176"/>
                    <a:pt x="171" y="103"/>
                    <a:pt x="168" y="12"/>
                  </a:cubicBezTo>
                  <a:lnTo>
                    <a:pt x="12" y="12"/>
                  </a:lnTo>
                  <a:close/>
                </a:path>
              </a:pathLst>
            </a:custGeom>
            <a:solidFill>
              <a:srgbClr val="3CD5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68" name="Рівнобедрений трикутник 67"/>
          <p:cNvSpPr/>
          <p:nvPr/>
        </p:nvSpPr>
        <p:spPr>
          <a:xfrm rot="5400000">
            <a:off x="3629638" y="3157624"/>
            <a:ext cx="1128193" cy="550225"/>
          </a:xfrm>
          <a:prstGeom prst="triangle">
            <a:avLst>
              <a:gd name="adj" fmla="val 48855"/>
            </a:avLst>
          </a:prstGeom>
          <a:solidFill>
            <a:srgbClr val="D3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74" name="Пряма сполучна лінія 73"/>
          <p:cNvCxnSpPr/>
          <p:nvPr/>
        </p:nvCxnSpPr>
        <p:spPr>
          <a:xfrm>
            <a:off x="5505658" y="826144"/>
            <a:ext cx="0" cy="197123"/>
          </a:xfrm>
          <a:prstGeom prst="line">
            <a:avLst/>
          </a:prstGeom>
          <a:ln w="57150">
            <a:solidFill>
              <a:srgbClr val="3CD5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 сполучна лінія 74"/>
          <p:cNvCxnSpPr/>
          <p:nvPr/>
        </p:nvCxnSpPr>
        <p:spPr>
          <a:xfrm>
            <a:off x="5505021" y="2621161"/>
            <a:ext cx="0" cy="197123"/>
          </a:xfrm>
          <a:prstGeom prst="line">
            <a:avLst/>
          </a:prstGeom>
          <a:ln w="57150">
            <a:solidFill>
              <a:srgbClr val="5FB4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 сполучна лінія 75"/>
          <p:cNvCxnSpPr/>
          <p:nvPr/>
        </p:nvCxnSpPr>
        <p:spPr>
          <a:xfrm>
            <a:off x="5505021" y="3520900"/>
            <a:ext cx="0" cy="197123"/>
          </a:xfrm>
          <a:prstGeom prst="line">
            <a:avLst/>
          </a:prstGeom>
          <a:ln w="57150">
            <a:solidFill>
              <a:srgbClr val="FFC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 сполучна лінія 76"/>
          <p:cNvCxnSpPr/>
          <p:nvPr/>
        </p:nvCxnSpPr>
        <p:spPr>
          <a:xfrm>
            <a:off x="5505021" y="4392874"/>
            <a:ext cx="0" cy="197123"/>
          </a:xfrm>
          <a:prstGeom prst="line">
            <a:avLst/>
          </a:prstGeom>
          <a:ln w="57150">
            <a:solidFill>
              <a:srgbClr val="8AD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кутник 70">
            <a:extLst>
              <a:ext uri="{FF2B5EF4-FFF2-40B4-BE49-F238E27FC236}">
                <a16:creationId xmlns:a16="http://schemas.microsoft.com/office/drawing/2014/main" id="{84AE0251-3189-82AD-0942-16FFCF55AA6C}"/>
              </a:ext>
            </a:extLst>
          </p:cNvPr>
          <p:cNvSpPr/>
          <p:nvPr/>
        </p:nvSpPr>
        <p:spPr>
          <a:xfrm>
            <a:off x="5814128" y="4298103"/>
            <a:ext cx="510115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/>
              <a:t>Frameworks to create Fluent Interface</a:t>
            </a:r>
          </a:p>
        </p:txBody>
      </p:sp>
      <p:sp>
        <p:nvSpPr>
          <p:cNvPr id="26" name="Прямокутник 70">
            <a:extLst>
              <a:ext uri="{FF2B5EF4-FFF2-40B4-BE49-F238E27FC236}">
                <a16:creationId xmlns:a16="http://schemas.microsoft.com/office/drawing/2014/main" id="{FBC7DD38-319A-9C05-C2F4-C3AEFFDE57B6}"/>
              </a:ext>
            </a:extLst>
          </p:cNvPr>
          <p:cNvSpPr/>
          <p:nvPr/>
        </p:nvSpPr>
        <p:spPr>
          <a:xfrm>
            <a:off x="5719603" y="5119398"/>
            <a:ext cx="510115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Questions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9E683-E462-DB4D-76FE-2465F130E4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814414"/>
            <a:ext cx="3080422" cy="1325563"/>
          </a:xfrm>
          <a:prstGeom prst="rect">
            <a:avLst/>
          </a:prstGeom>
        </p:spPr>
        <p:txBody>
          <a:bodyPr/>
          <a:lstStyle/>
          <a:p>
            <a:r>
              <a:rPr lang="en-UA" b="1" dirty="0"/>
              <a:t>Content</a:t>
            </a:r>
          </a:p>
        </p:txBody>
      </p:sp>
      <p:sp>
        <p:nvSpPr>
          <p:cNvPr id="27" name="Прямокутник 70">
            <a:extLst>
              <a:ext uri="{FF2B5EF4-FFF2-40B4-BE49-F238E27FC236}">
                <a16:creationId xmlns:a16="http://schemas.microsoft.com/office/drawing/2014/main" id="{6DB2A26C-CDCF-911D-5717-D65252843FF3}"/>
              </a:ext>
            </a:extLst>
          </p:cNvPr>
          <p:cNvSpPr/>
          <p:nvPr/>
        </p:nvSpPr>
        <p:spPr>
          <a:xfrm>
            <a:off x="5661728" y="5830372"/>
            <a:ext cx="510115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/>
              <a:t>Topics for further events</a:t>
            </a:r>
            <a:endParaRPr lang="en-US" sz="1800" dirty="0"/>
          </a:p>
        </p:txBody>
      </p:sp>
      <p:cxnSp>
        <p:nvCxnSpPr>
          <p:cNvPr id="28" name="Пряма сполучна лінія 76">
            <a:extLst>
              <a:ext uri="{FF2B5EF4-FFF2-40B4-BE49-F238E27FC236}">
                <a16:creationId xmlns:a16="http://schemas.microsoft.com/office/drawing/2014/main" id="{591B8D30-DC32-3EB0-B264-DAB3578EB0DF}"/>
              </a:ext>
            </a:extLst>
          </p:cNvPr>
          <p:cNvCxnSpPr/>
          <p:nvPr/>
        </p:nvCxnSpPr>
        <p:spPr>
          <a:xfrm>
            <a:off x="5506946" y="5161184"/>
            <a:ext cx="0" cy="238519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 сполучна лінія 76">
            <a:extLst>
              <a:ext uri="{FF2B5EF4-FFF2-40B4-BE49-F238E27FC236}">
                <a16:creationId xmlns:a16="http://schemas.microsoft.com/office/drawing/2014/main" id="{DADCE0FB-4BC5-B138-07D0-8AA724CDE6C5}"/>
              </a:ext>
            </a:extLst>
          </p:cNvPr>
          <p:cNvCxnSpPr/>
          <p:nvPr/>
        </p:nvCxnSpPr>
        <p:spPr>
          <a:xfrm>
            <a:off x="5508878" y="5869175"/>
            <a:ext cx="0" cy="238519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9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US" sz="3200" dirty="0"/>
              <a:t>Creating DSL for creating routes among services.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Practical experience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603717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608513"/>
          </a:xfrm>
        </p:spPr>
        <p:txBody>
          <a:bodyPr/>
          <a:lstStyle/>
          <a:p>
            <a:r>
              <a:rPr lang="en-GB" sz="3200" dirty="0">
                <a:hlinkClick r:id="rId3"/>
              </a:rPr>
              <a:t>Domain-Specific Languages</a:t>
            </a:r>
            <a:r>
              <a:rPr lang="en-GB" sz="3200" dirty="0"/>
              <a:t> (Martin Fowler)</a:t>
            </a:r>
          </a:p>
          <a:p>
            <a:r>
              <a:rPr lang="en-GB" sz="3200" dirty="0">
                <a:hlinkClick r:id="rId3"/>
              </a:rPr>
              <a:t>Meta Programming System</a:t>
            </a:r>
            <a:r>
              <a:rPr lang="en-GB" sz="3200" dirty="0"/>
              <a:t> (JetBrains MPS)</a:t>
            </a:r>
          </a:p>
          <a:p>
            <a:r>
              <a:rPr lang="en-GB" sz="3200" dirty="0">
                <a:hlinkClick r:id="rId4"/>
              </a:rPr>
              <a:t>Fluent Interface</a:t>
            </a:r>
            <a:r>
              <a:rPr lang="en-GB" sz="3200" dirty="0"/>
              <a:t> (Martin Fowler)</a:t>
            </a:r>
          </a:p>
          <a:p>
            <a:r>
              <a:rPr lang="en-US" sz="3200" dirty="0">
                <a:hlinkClick r:id="rId5"/>
              </a:rPr>
              <a:t>Duzzt</a:t>
            </a:r>
            <a:r>
              <a:rPr lang="en-US" sz="3200" dirty="0"/>
              <a:t> (Malte </a:t>
            </a:r>
            <a:r>
              <a:rPr lang="en-US" sz="3200" dirty="0" err="1"/>
              <a:t>Isberner</a:t>
            </a:r>
            <a:r>
              <a:rPr lang="en-US" sz="3200" dirty="0"/>
              <a:t>)</a:t>
            </a:r>
            <a:endParaRPr lang="en-GB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Interesting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122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1083291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Questions?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72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1083291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Topics for further events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09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30750" y="1374124"/>
            <a:ext cx="10435539" cy="4849255"/>
          </a:xfrm>
        </p:spPr>
        <p:txBody>
          <a:bodyPr/>
          <a:lstStyle/>
          <a:p>
            <a:r>
              <a:rPr lang="en-GB" sz="2400" dirty="0" err="1"/>
              <a:t>ZeroMQ</a:t>
            </a:r>
            <a:r>
              <a:rPr lang="en-GB" sz="2400" dirty="0"/>
              <a:t> message library.</a:t>
            </a:r>
          </a:p>
          <a:p>
            <a:r>
              <a:rPr lang="en-GB" sz="2400" dirty="0"/>
              <a:t>Java Code Generation.</a:t>
            </a:r>
          </a:p>
          <a:p>
            <a:r>
              <a:rPr lang="en-GB" sz="2400" dirty="0"/>
              <a:t>Creating a Java Compiler Plugins.</a:t>
            </a:r>
          </a:p>
          <a:p>
            <a:r>
              <a:rPr lang="en-GB" sz="2400" dirty="0"/>
              <a:t>Make </a:t>
            </a:r>
            <a:r>
              <a:rPr lang="en-GB" sz="2400" dirty="0" err="1"/>
              <a:t>grammatics</a:t>
            </a:r>
            <a:r>
              <a:rPr lang="en-GB" sz="2400" dirty="0"/>
              <a:t> based on (A)BNF, ANTLR.</a:t>
            </a:r>
          </a:p>
          <a:p>
            <a:r>
              <a:rPr lang="en-GB" sz="2400" dirty="0"/>
              <a:t>Custom message bus (p2p).</a:t>
            </a:r>
            <a:endParaRPr lang="en-US" sz="2400" dirty="0"/>
          </a:p>
          <a:p>
            <a:r>
              <a:rPr lang="en-US" sz="2400" dirty="0"/>
              <a:t>Practical using Routing Slip pattern.</a:t>
            </a:r>
          </a:p>
          <a:p>
            <a:r>
              <a:rPr lang="en-GB" sz="2400" dirty="0"/>
              <a:t>Java NIO, Server-Client example.</a:t>
            </a:r>
          </a:p>
          <a:p>
            <a:r>
              <a:rPr lang="en-GB" sz="2400" dirty="0"/>
              <a:t>Troubleshooting off-memory leaks, </a:t>
            </a:r>
            <a:r>
              <a:rPr lang="en-GB" sz="2400" dirty="0" err="1"/>
              <a:t>linux</a:t>
            </a:r>
            <a:r>
              <a:rPr lang="en-GB" sz="2400" dirty="0"/>
              <a:t> </a:t>
            </a:r>
            <a:r>
              <a:rPr lang="en-GB" sz="2400" dirty="0" err="1"/>
              <a:t>cgroups</a:t>
            </a:r>
            <a:r>
              <a:rPr lang="en-GB" sz="2400" dirty="0"/>
              <a:t>.</a:t>
            </a:r>
          </a:p>
          <a:p>
            <a:r>
              <a:rPr lang="en-GB" sz="2400" dirty="0"/>
              <a:t>Review of QUIC/HTTP3 protocol.</a:t>
            </a:r>
            <a:endParaRPr lang="en-US" sz="2400" dirty="0"/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00899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Topics for further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39"/>
          <p:cNvGrpSpPr/>
          <p:nvPr/>
        </p:nvGrpSpPr>
        <p:grpSpPr>
          <a:xfrm>
            <a:off x="5359248" y="5738603"/>
            <a:ext cx="1473505" cy="249154"/>
            <a:chOff x="-3257701" y="1186796"/>
            <a:chExt cx="2074862" cy="350837"/>
          </a:xfrm>
          <a:solidFill>
            <a:srgbClr val="3CD5AF"/>
          </a:solidFill>
        </p:grpSpPr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-3146577" y="1285220"/>
              <a:ext cx="339725" cy="252412"/>
            </a:xfrm>
            <a:custGeom>
              <a:avLst/>
              <a:gdLst>
                <a:gd name="T0" fmla="*/ 148 w 153"/>
                <a:gd name="T1" fmla="*/ 9 h 112"/>
                <a:gd name="T2" fmla="*/ 106 w 153"/>
                <a:gd name="T3" fmla="*/ 1 h 112"/>
                <a:gd name="T4" fmla="*/ 0 w 153"/>
                <a:gd name="T5" fmla="*/ 1 h 112"/>
                <a:gd name="T6" fmla="*/ 0 w 153"/>
                <a:gd name="T7" fmla="*/ 112 h 112"/>
                <a:gd name="T8" fmla="*/ 34 w 153"/>
                <a:gd name="T9" fmla="*/ 112 h 112"/>
                <a:gd name="T10" fmla="*/ 34 w 153"/>
                <a:gd name="T11" fmla="*/ 23 h 112"/>
                <a:gd name="T12" fmla="*/ 110 w 153"/>
                <a:gd name="T13" fmla="*/ 23 h 112"/>
                <a:gd name="T14" fmla="*/ 117 w 153"/>
                <a:gd name="T15" fmla="*/ 30 h 112"/>
                <a:gd name="T16" fmla="*/ 117 w 153"/>
                <a:gd name="T17" fmla="*/ 112 h 112"/>
                <a:gd name="T18" fmla="*/ 152 w 153"/>
                <a:gd name="T19" fmla="*/ 112 h 112"/>
                <a:gd name="T20" fmla="*/ 152 w 153"/>
                <a:gd name="T21" fmla="*/ 43 h 112"/>
                <a:gd name="T22" fmla="*/ 148 w 153"/>
                <a:gd name="T23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12">
                  <a:moveTo>
                    <a:pt x="148" y="9"/>
                  </a:moveTo>
                  <a:cubicBezTo>
                    <a:pt x="142" y="3"/>
                    <a:pt x="139" y="0"/>
                    <a:pt x="106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4" y="23"/>
                    <a:pt x="117" y="26"/>
                    <a:pt x="117" y="30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2" y="31"/>
                    <a:pt x="153" y="15"/>
                    <a:pt x="148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-2576664" y="1286808"/>
              <a:ext cx="334962" cy="250825"/>
            </a:xfrm>
            <a:custGeom>
              <a:avLst/>
              <a:gdLst>
                <a:gd name="T0" fmla="*/ 151 w 151"/>
                <a:gd name="T1" fmla="*/ 26 h 111"/>
                <a:gd name="T2" fmla="*/ 143 w 151"/>
                <a:gd name="T3" fmla="*/ 5 h 111"/>
                <a:gd name="T4" fmla="*/ 123 w 151"/>
                <a:gd name="T5" fmla="*/ 0 h 111"/>
                <a:gd name="T6" fmla="*/ 35 w 151"/>
                <a:gd name="T7" fmla="*/ 0 h 111"/>
                <a:gd name="T8" fmla="*/ 8 w 151"/>
                <a:gd name="T9" fmla="*/ 5 h 111"/>
                <a:gd name="T10" fmla="*/ 0 w 151"/>
                <a:gd name="T11" fmla="*/ 26 h 111"/>
                <a:gd name="T12" fmla="*/ 0 w 151"/>
                <a:gd name="T13" fmla="*/ 85 h 111"/>
                <a:gd name="T14" fmla="*/ 12 w 151"/>
                <a:gd name="T15" fmla="*/ 108 h 111"/>
                <a:gd name="T16" fmla="*/ 45 w 151"/>
                <a:gd name="T17" fmla="*/ 111 h 111"/>
                <a:gd name="T18" fmla="*/ 145 w 151"/>
                <a:gd name="T19" fmla="*/ 111 h 111"/>
                <a:gd name="T20" fmla="*/ 145 w 151"/>
                <a:gd name="T21" fmla="*/ 89 h 111"/>
                <a:gd name="T22" fmla="*/ 41 w 151"/>
                <a:gd name="T23" fmla="*/ 89 h 111"/>
                <a:gd name="T24" fmla="*/ 35 w 151"/>
                <a:gd name="T25" fmla="*/ 82 h 111"/>
                <a:gd name="T26" fmla="*/ 34 w 151"/>
                <a:gd name="T27" fmla="*/ 67 h 111"/>
                <a:gd name="T28" fmla="*/ 150 w 151"/>
                <a:gd name="T29" fmla="*/ 67 h 111"/>
                <a:gd name="T30" fmla="*/ 151 w 151"/>
                <a:gd name="T31" fmla="*/ 26 h 111"/>
                <a:gd name="T32" fmla="*/ 116 w 151"/>
                <a:gd name="T33" fmla="*/ 44 h 111"/>
                <a:gd name="T34" fmla="*/ 34 w 151"/>
                <a:gd name="T35" fmla="*/ 44 h 111"/>
                <a:gd name="T36" fmla="*/ 34 w 151"/>
                <a:gd name="T37" fmla="*/ 29 h 111"/>
                <a:gd name="T38" fmla="*/ 41 w 151"/>
                <a:gd name="T39" fmla="*/ 22 h 111"/>
                <a:gd name="T40" fmla="*/ 109 w 151"/>
                <a:gd name="T41" fmla="*/ 22 h 111"/>
                <a:gd name="T42" fmla="*/ 116 w 151"/>
                <a:gd name="T43" fmla="*/ 29 h 111"/>
                <a:gd name="T44" fmla="*/ 116 w 151"/>
                <a:gd name="T45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11">
                  <a:moveTo>
                    <a:pt x="151" y="26"/>
                  </a:moveTo>
                  <a:cubicBezTo>
                    <a:pt x="151" y="14"/>
                    <a:pt x="147" y="9"/>
                    <a:pt x="143" y="5"/>
                  </a:cubicBezTo>
                  <a:cubicBezTo>
                    <a:pt x="139" y="1"/>
                    <a:pt x="133" y="0"/>
                    <a:pt x="123" y="0"/>
                  </a:cubicBezTo>
                  <a:cubicBezTo>
                    <a:pt x="120" y="0"/>
                    <a:pt x="39" y="0"/>
                    <a:pt x="35" y="0"/>
                  </a:cubicBezTo>
                  <a:cubicBezTo>
                    <a:pt x="15" y="0"/>
                    <a:pt x="12" y="3"/>
                    <a:pt x="8" y="5"/>
                  </a:cubicBezTo>
                  <a:cubicBezTo>
                    <a:pt x="4" y="9"/>
                    <a:pt x="0" y="16"/>
                    <a:pt x="0" y="2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7"/>
                    <a:pt x="4" y="105"/>
                    <a:pt x="12" y="108"/>
                  </a:cubicBezTo>
                  <a:cubicBezTo>
                    <a:pt x="15" y="109"/>
                    <a:pt x="22" y="111"/>
                    <a:pt x="45" y="111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5" y="89"/>
                    <a:pt x="145" y="89"/>
                    <a:pt x="145" y="89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5" y="86"/>
                    <a:pt x="35" y="8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150" y="67"/>
                    <a:pt x="150" y="67"/>
                    <a:pt x="150" y="67"/>
                  </a:cubicBezTo>
                  <a:lnTo>
                    <a:pt x="151" y="26"/>
                  </a:lnTo>
                  <a:close/>
                  <a:moveTo>
                    <a:pt x="116" y="44"/>
                  </a:moveTo>
                  <a:cubicBezTo>
                    <a:pt x="34" y="44"/>
                    <a:pt x="34" y="44"/>
                    <a:pt x="34" y="44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5"/>
                    <a:pt x="37" y="22"/>
                    <a:pt x="41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3" y="22"/>
                    <a:pt x="116" y="25"/>
                    <a:pt x="116" y="29"/>
                  </a:cubicBezTo>
                  <a:lnTo>
                    <a:pt x="116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-2209952" y="1186796"/>
              <a:ext cx="77787" cy="3508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-2098827" y="1186796"/>
              <a:ext cx="77787" cy="3508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-2781452" y="1186796"/>
              <a:ext cx="169862" cy="350837"/>
            </a:xfrm>
            <a:custGeom>
              <a:avLst/>
              <a:gdLst>
                <a:gd name="T0" fmla="*/ 34 w 76"/>
                <a:gd name="T1" fmla="*/ 66 h 156"/>
                <a:gd name="T2" fmla="*/ 76 w 76"/>
                <a:gd name="T3" fmla="*/ 66 h 156"/>
                <a:gd name="T4" fmla="*/ 76 w 76"/>
                <a:gd name="T5" fmla="*/ 45 h 156"/>
                <a:gd name="T6" fmla="*/ 34 w 76"/>
                <a:gd name="T7" fmla="*/ 45 h 156"/>
                <a:gd name="T8" fmla="*/ 34 w 76"/>
                <a:gd name="T9" fmla="*/ 0 h 156"/>
                <a:gd name="T10" fmla="*/ 0 w 76"/>
                <a:gd name="T11" fmla="*/ 0 h 156"/>
                <a:gd name="T12" fmla="*/ 0 w 76"/>
                <a:gd name="T13" fmla="*/ 130 h 156"/>
                <a:gd name="T14" fmla="*/ 11 w 76"/>
                <a:gd name="T15" fmla="*/ 154 h 156"/>
                <a:gd name="T16" fmla="*/ 45 w 76"/>
                <a:gd name="T17" fmla="*/ 156 h 156"/>
                <a:gd name="T18" fmla="*/ 76 w 76"/>
                <a:gd name="T19" fmla="*/ 156 h 156"/>
                <a:gd name="T20" fmla="*/ 76 w 76"/>
                <a:gd name="T21" fmla="*/ 134 h 156"/>
                <a:gd name="T22" fmla="*/ 39 w 76"/>
                <a:gd name="T23" fmla="*/ 133 h 156"/>
                <a:gd name="T24" fmla="*/ 34 w 76"/>
                <a:gd name="T25" fmla="*/ 125 h 156"/>
                <a:gd name="T26" fmla="*/ 34 w 76"/>
                <a:gd name="T27" fmla="*/ 6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56">
                  <a:moveTo>
                    <a:pt x="34" y="66"/>
                  </a:moveTo>
                  <a:cubicBezTo>
                    <a:pt x="76" y="66"/>
                    <a:pt x="76" y="66"/>
                    <a:pt x="76" y="6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2"/>
                    <a:pt x="4" y="150"/>
                    <a:pt x="11" y="154"/>
                  </a:cubicBezTo>
                  <a:cubicBezTo>
                    <a:pt x="17" y="156"/>
                    <a:pt x="21" y="156"/>
                    <a:pt x="45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44" y="134"/>
                    <a:pt x="39" y="133"/>
                  </a:cubicBezTo>
                  <a:cubicBezTo>
                    <a:pt x="35" y="132"/>
                    <a:pt x="34" y="129"/>
                    <a:pt x="34" y="125"/>
                  </a:cubicBezTo>
                  <a:lnTo>
                    <a:pt x="3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-3257701" y="1286808"/>
              <a:ext cx="77787" cy="2508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-3257701" y="1186796"/>
              <a:ext cx="77787" cy="492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-1879752" y="1285220"/>
              <a:ext cx="327025" cy="252412"/>
            </a:xfrm>
            <a:custGeom>
              <a:avLst/>
              <a:gdLst>
                <a:gd name="T0" fmla="*/ 132 w 147"/>
                <a:gd name="T1" fmla="*/ 3 h 112"/>
                <a:gd name="T2" fmla="*/ 102 w 147"/>
                <a:gd name="T3" fmla="*/ 0 h 112"/>
                <a:gd name="T4" fmla="*/ 5 w 147"/>
                <a:gd name="T5" fmla="*/ 0 h 112"/>
                <a:gd name="T6" fmla="*/ 5 w 147"/>
                <a:gd name="T7" fmla="*/ 23 h 112"/>
                <a:gd name="T8" fmla="*/ 105 w 147"/>
                <a:gd name="T9" fmla="*/ 23 h 112"/>
                <a:gd name="T10" fmla="*/ 112 w 147"/>
                <a:gd name="T11" fmla="*/ 30 h 112"/>
                <a:gd name="T12" fmla="*/ 112 w 147"/>
                <a:gd name="T13" fmla="*/ 45 h 112"/>
                <a:gd name="T14" fmla="*/ 16 w 147"/>
                <a:gd name="T15" fmla="*/ 45 h 112"/>
                <a:gd name="T16" fmla="*/ 0 w 147"/>
                <a:gd name="T17" fmla="*/ 67 h 112"/>
                <a:gd name="T18" fmla="*/ 0 w 147"/>
                <a:gd name="T19" fmla="*/ 89 h 112"/>
                <a:gd name="T20" fmla="*/ 2 w 147"/>
                <a:gd name="T21" fmla="*/ 104 h 112"/>
                <a:gd name="T22" fmla="*/ 17 w 147"/>
                <a:gd name="T23" fmla="*/ 112 h 112"/>
                <a:gd name="T24" fmla="*/ 147 w 147"/>
                <a:gd name="T25" fmla="*/ 112 h 112"/>
                <a:gd name="T26" fmla="*/ 147 w 147"/>
                <a:gd name="T27" fmla="*/ 28 h 112"/>
                <a:gd name="T28" fmla="*/ 132 w 147"/>
                <a:gd name="T29" fmla="*/ 3 h 112"/>
                <a:gd name="T30" fmla="*/ 106 w 147"/>
                <a:gd name="T31" fmla="*/ 90 h 112"/>
                <a:gd name="T32" fmla="*/ 41 w 147"/>
                <a:gd name="T33" fmla="*/ 90 h 112"/>
                <a:gd name="T34" fmla="*/ 35 w 147"/>
                <a:gd name="T35" fmla="*/ 84 h 112"/>
                <a:gd name="T36" fmla="*/ 35 w 147"/>
                <a:gd name="T37" fmla="*/ 74 h 112"/>
                <a:gd name="T38" fmla="*/ 41 w 147"/>
                <a:gd name="T39" fmla="*/ 67 h 112"/>
                <a:gd name="T40" fmla="*/ 112 w 147"/>
                <a:gd name="T41" fmla="*/ 67 h 112"/>
                <a:gd name="T42" fmla="*/ 112 w 147"/>
                <a:gd name="T43" fmla="*/ 83 h 112"/>
                <a:gd name="T44" fmla="*/ 106 w 147"/>
                <a:gd name="T45" fmla="*/ 9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12">
                  <a:moveTo>
                    <a:pt x="132" y="3"/>
                  </a:moveTo>
                  <a:cubicBezTo>
                    <a:pt x="129" y="1"/>
                    <a:pt x="126" y="0"/>
                    <a:pt x="10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105" y="23"/>
                    <a:pt x="105" y="23"/>
                  </a:cubicBezTo>
                  <a:cubicBezTo>
                    <a:pt x="109" y="23"/>
                    <a:pt x="112" y="26"/>
                    <a:pt x="112" y="30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6" y="45"/>
                    <a:pt x="0" y="51"/>
                    <a:pt x="0" y="67"/>
                  </a:cubicBezTo>
                  <a:cubicBezTo>
                    <a:pt x="0" y="67"/>
                    <a:pt x="0" y="80"/>
                    <a:pt x="0" y="89"/>
                  </a:cubicBezTo>
                  <a:cubicBezTo>
                    <a:pt x="0" y="95"/>
                    <a:pt x="0" y="100"/>
                    <a:pt x="2" y="104"/>
                  </a:cubicBezTo>
                  <a:cubicBezTo>
                    <a:pt x="5" y="109"/>
                    <a:pt x="9" y="111"/>
                    <a:pt x="17" y="112"/>
                  </a:cubicBezTo>
                  <a:cubicBezTo>
                    <a:pt x="17" y="112"/>
                    <a:pt x="147" y="112"/>
                    <a:pt x="147" y="112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7" y="16"/>
                    <a:pt x="141" y="6"/>
                    <a:pt x="132" y="3"/>
                  </a:cubicBezTo>
                  <a:moveTo>
                    <a:pt x="106" y="90"/>
                  </a:moveTo>
                  <a:cubicBezTo>
                    <a:pt x="41" y="90"/>
                    <a:pt x="41" y="90"/>
                    <a:pt x="41" y="90"/>
                  </a:cubicBezTo>
                  <a:cubicBezTo>
                    <a:pt x="38" y="90"/>
                    <a:pt x="35" y="87"/>
                    <a:pt x="35" y="8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5" y="70"/>
                    <a:pt x="38" y="67"/>
                    <a:pt x="41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2" y="87"/>
                    <a:pt x="109" y="90"/>
                    <a:pt x="106" y="9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1519389" y="1285220"/>
              <a:ext cx="336550" cy="252412"/>
            </a:xfrm>
            <a:custGeom>
              <a:avLst/>
              <a:gdLst>
                <a:gd name="T0" fmla="*/ 151 w 152"/>
                <a:gd name="T1" fmla="*/ 75 h 112"/>
                <a:gd name="T2" fmla="*/ 144 w 152"/>
                <a:gd name="T3" fmla="*/ 50 h 112"/>
                <a:gd name="T4" fmla="*/ 130 w 152"/>
                <a:gd name="T5" fmla="*/ 45 h 112"/>
                <a:gd name="T6" fmla="*/ 41 w 152"/>
                <a:gd name="T7" fmla="*/ 45 h 112"/>
                <a:gd name="T8" fmla="*/ 35 w 152"/>
                <a:gd name="T9" fmla="*/ 40 h 112"/>
                <a:gd name="T10" fmla="*/ 35 w 152"/>
                <a:gd name="T11" fmla="*/ 37 h 112"/>
                <a:gd name="T12" fmla="*/ 35 w 152"/>
                <a:gd name="T13" fmla="*/ 29 h 112"/>
                <a:gd name="T14" fmla="*/ 36 w 152"/>
                <a:gd name="T15" fmla="*/ 26 h 112"/>
                <a:gd name="T16" fmla="*/ 41 w 152"/>
                <a:gd name="T17" fmla="*/ 23 h 112"/>
                <a:gd name="T18" fmla="*/ 146 w 152"/>
                <a:gd name="T19" fmla="*/ 23 h 112"/>
                <a:gd name="T20" fmla="*/ 146 w 152"/>
                <a:gd name="T21" fmla="*/ 0 h 112"/>
                <a:gd name="T22" fmla="*/ 46 w 152"/>
                <a:gd name="T23" fmla="*/ 1 h 112"/>
                <a:gd name="T24" fmla="*/ 12 w 152"/>
                <a:gd name="T25" fmla="*/ 4 h 112"/>
                <a:gd name="T26" fmla="*/ 0 w 152"/>
                <a:gd name="T27" fmla="*/ 27 h 112"/>
                <a:gd name="T28" fmla="*/ 0 w 152"/>
                <a:gd name="T29" fmla="*/ 37 h 112"/>
                <a:gd name="T30" fmla="*/ 7 w 152"/>
                <a:gd name="T31" fmla="*/ 60 h 112"/>
                <a:gd name="T32" fmla="*/ 29 w 152"/>
                <a:gd name="T33" fmla="*/ 68 h 112"/>
                <a:gd name="T34" fmla="*/ 111 w 152"/>
                <a:gd name="T35" fmla="*/ 67 h 112"/>
                <a:gd name="T36" fmla="*/ 117 w 152"/>
                <a:gd name="T37" fmla="*/ 74 h 112"/>
                <a:gd name="T38" fmla="*/ 117 w 152"/>
                <a:gd name="T39" fmla="*/ 84 h 112"/>
                <a:gd name="T40" fmla="*/ 111 w 152"/>
                <a:gd name="T41" fmla="*/ 90 h 112"/>
                <a:gd name="T42" fmla="*/ 6 w 152"/>
                <a:gd name="T43" fmla="*/ 90 h 112"/>
                <a:gd name="T44" fmla="*/ 6 w 152"/>
                <a:gd name="T45" fmla="*/ 112 h 112"/>
                <a:gd name="T46" fmla="*/ 107 w 152"/>
                <a:gd name="T47" fmla="*/ 112 h 112"/>
                <a:gd name="T48" fmla="*/ 140 w 152"/>
                <a:gd name="T49" fmla="*/ 110 h 112"/>
                <a:gd name="T50" fmla="*/ 151 w 152"/>
                <a:gd name="T51" fmla="*/ 88 h 112"/>
                <a:gd name="T52" fmla="*/ 151 w 152"/>
                <a:gd name="T53" fmla="*/ 7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112">
                  <a:moveTo>
                    <a:pt x="151" y="75"/>
                  </a:moveTo>
                  <a:cubicBezTo>
                    <a:pt x="151" y="67"/>
                    <a:pt x="152" y="58"/>
                    <a:pt x="144" y="50"/>
                  </a:cubicBezTo>
                  <a:cubicBezTo>
                    <a:pt x="139" y="45"/>
                    <a:pt x="130" y="45"/>
                    <a:pt x="13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8" y="45"/>
                    <a:pt x="36" y="43"/>
                    <a:pt x="35" y="40"/>
                  </a:cubicBezTo>
                  <a:cubicBezTo>
                    <a:pt x="35" y="40"/>
                    <a:pt x="35" y="38"/>
                    <a:pt x="35" y="37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7"/>
                    <a:pt x="36" y="26"/>
                  </a:cubicBezTo>
                  <a:cubicBezTo>
                    <a:pt x="37" y="24"/>
                    <a:pt x="39" y="23"/>
                    <a:pt x="41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22" y="1"/>
                    <a:pt x="17" y="1"/>
                    <a:pt x="12" y="4"/>
                  </a:cubicBezTo>
                  <a:cubicBezTo>
                    <a:pt x="5" y="8"/>
                    <a:pt x="0" y="15"/>
                    <a:pt x="0" y="2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4"/>
                    <a:pt x="0" y="53"/>
                    <a:pt x="7" y="60"/>
                  </a:cubicBezTo>
                  <a:cubicBezTo>
                    <a:pt x="14" y="67"/>
                    <a:pt x="21" y="67"/>
                    <a:pt x="29" y="68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4" y="67"/>
                    <a:pt x="117" y="70"/>
                    <a:pt x="117" y="74"/>
                  </a:cubicBezTo>
                  <a:cubicBezTo>
                    <a:pt x="117" y="84"/>
                    <a:pt x="117" y="84"/>
                    <a:pt x="117" y="84"/>
                  </a:cubicBezTo>
                  <a:cubicBezTo>
                    <a:pt x="117" y="87"/>
                    <a:pt x="114" y="89"/>
                    <a:pt x="111" y="90"/>
                  </a:cubicBezTo>
                  <a:cubicBezTo>
                    <a:pt x="110" y="90"/>
                    <a:pt x="6" y="90"/>
                    <a:pt x="6" y="90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32" y="112"/>
                    <a:pt x="136" y="112"/>
                    <a:pt x="140" y="110"/>
                  </a:cubicBezTo>
                  <a:cubicBezTo>
                    <a:pt x="149" y="105"/>
                    <a:pt x="150" y="99"/>
                    <a:pt x="151" y="88"/>
                  </a:cubicBezTo>
                  <a:lnTo>
                    <a:pt x="151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-1987702" y="1186796"/>
              <a:ext cx="74612" cy="4921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-1987702" y="1286808"/>
              <a:ext cx="74612" cy="2508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Прямокутник 16"/>
          <p:cNvSpPr/>
          <p:nvPr/>
        </p:nvSpPr>
        <p:spPr>
          <a:xfrm>
            <a:off x="4091295" y="2317837"/>
            <a:ext cx="4009411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THANKS YOU!</a:t>
            </a:r>
          </a:p>
        </p:txBody>
      </p:sp>
      <p:sp>
        <p:nvSpPr>
          <p:cNvPr id="23" name="Прямокутник 22"/>
          <p:cNvSpPr/>
          <p:nvPr/>
        </p:nvSpPr>
        <p:spPr>
          <a:xfrm>
            <a:off x="13055600" y="1648127"/>
            <a:ext cx="640080" cy="146678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Прямокутник 23"/>
          <p:cNvSpPr/>
          <p:nvPr/>
        </p:nvSpPr>
        <p:spPr>
          <a:xfrm>
            <a:off x="13055600" y="1965867"/>
            <a:ext cx="640080" cy="146678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рямокутник 24"/>
          <p:cNvSpPr/>
          <p:nvPr/>
        </p:nvSpPr>
        <p:spPr>
          <a:xfrm>
            <a:off x="13055600" y="2283607"/>
            <a:ext cx="640080" cy="146678"/>
          </a:xfrm>
          <a:prstGeom prst="rect">
            <a:avLst/>
          </a:prstGeom>
          <a:solidFill>
            <a:srgbClr val="5FB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Прямокутник 25"/>
          <p:cNvSpPr/>
          <p:nvPr/>
        </p:nvSpPr>
        <p:spPr>
          <a:xfrm>
            <a:off x="13055600" y="2601347"/>
            <a:ext cx="640080" cy="146678"/>
          </a:xfrm>
          <a:prstGeom prst="rect">
            <a:avLst/>
          </a:prstGeom>
          <a:solidFill>
            <a:srgbClr val="A25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Прямокутник 26"/>
          <p:cNvSpPr/>
          <p:nvPr/>
        </p:nvSpPr>
        <p:spPr>
          <a:xfrm>
            <a:off x="13055600" y="2919086"/>
            <a:ext cx="640080" cy="146678"/>
          </a:xfrm>
          <a:prstGeom prst="rect">
            <a:avLst/>
          </a:prstGeom>
          <a:solidFill>
            <a:srgbClr val="8AD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223" y="-492116"/>
            <a:ext cx="3717287" cy="359027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65" y="342575"/>
            <a:ext cx="1198691" cy="70993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517" y="6147958"/>
            <a:ext cx="1415612" cy="14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878433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Domain-specific language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кутник 9"/>
          <p:cNvSpPr/>
          <p:nvPr/>
        </p:nvSpPr>
        <p:spPr>
          <a:xfrm>
            <a:off x="0" y="0"/>
            <a:ext cx="45719" cy="6858000"/>
          </a:xfrm>
          <a:prstGeom prst="rect">
            <a:avLst/>
          </a:prstGeom>
          <a:solidFill>
            <a:srgbClr val="3CD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61" y="119230"/>
            <a:ext cx="1313789" cy="104907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12937-C22B-8005-B742-597AF73186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9175" y="1282390"/>
            <a:ext cx="10435539" cy="4954897"/>
          </a:xfrm>
        </p:spPr>
        <p:txBody>
          <a:bodyPr/>
          <a:lstStyle/>
          <a:p>
            <a:r>
              <a:rPr lang="en-US" sz="2000" b="1" dirty="0"/>
              <a:t>DSL</a:t>
            </a:r>
            <a:r>
              <a:rPr lang="en-US" sz="2000" dirty="0"/>
              <a:t> </a:t>
            </a:r>
            <a:r>
              <a:rPr lang="en-GB" sz="2000" dirty="0"/>
              <a:t>is a computer language that's targeted to a particular kind of problem, rather than a general purpose language that's aimed at any kind of software problem.</a:t>
            </a:r>
          </a:p>
          <a:p>
            <a:r>
              <a:rPr lang="en-GB" sz="2000" b="1" dirty="0"/>
              <a:t>DSL</a:t>
            </a:r>
            <a:r>
              <a:rPr lang="en-GB" sz="2000" dirty="0"/>
              <a:t> provides declarative style of programming (</a:t>
            </a:r>
            <a:r>
              <a:rPr lang="en-GB" sz="1400" dirty="0"/>
              <a:t>declarative programming consists of instructing a program on what needs to be done</a:t>
            </a:r>
            <a:r>
              <a:rPr lang="en-GB" sz="2000" dirty="0"/>
              <a:t>) instead of imperative one (</a:t>
            </a:r>
            <a:r>
              <a:rPr lang="en-GB" sz="1400" dirty="0"/>
              <a:t>telling it how to do it</a:t>
            </a:r>
            <a:r>
              <a:rPr lang="en-GB" sz="2000" dirty="0"/>
              <a:t>).</a:t>
            </a:r>
          </a:p>
          <a:p>
            <a:r>
              <a:rPr lang="en-GB" sz="2000" dirty="0"/>
              <a:t>There are two kinds of textual DSLs: </a:t>
            </a:r>
            <a:r>
              <a:rPr lang="en-GB" sz="2000" b="1" dirty="0"/>
              <a:t>external </a:t>
            </a:r>
            <a:r>
              <a:rPr lang="en-GB" sz="2000" dirty="0"/>
              <a:t>and </a:t>
            </a:r>
            <a:r>
              <a:rPr lang="en-GB" sz="2000" b="1" dirty="0"/>
              <a:t>internal</a:t>
            </a:r>
            <a:r>
              <a:rPr lang="en-GB" sz="2000" dirty="0"/>
              <a:t>.</a:t>
            </a:r>
            <a:br>
              <a:rPr lang="en-GB" sz="2000" dirty="0"/>
            </a:br>
            <a:r>
              <a:rPr lang="en-GB" sz="2000" dirty="0"/>
              <a:t>An </a:t>
            </a:r>
            <a:r>
              <a:rPr lang="en-GB" sz="2000" b="1" dirty="0"/>
              <a:t>external DSL</a:t>
            </a:r>
            <a:r>
              <a:rPr lang="en-GB" sz="2000" dirty="0"/>
              <a:t> is a domain-specific language represented in a separate language to the main programming language it’s working with. </a:t>
            </a:r>
            <a:br>
              <a:rPr lang="en-GB" sz="2000" dirty="0"/>
            </a:br>
            <a:r>
              <a:rPr lang="en-GB" sz="2000" dirty="0"/>
              <a:t>An </a:t>
            </a:r>
            <a:r>
              <a:rPr lang="en-GB" sz="2000" b="1" dirty="0"/>
              <a:t>internal DSL</a:t>
            </a:r>
            <a:r>
              <a:rPr lang="en-GB" sz="2000" dirty="0"/>
              <a:t> is a domain-specific language represented within the syntax of a general-purpose language. It’s a stylized use of that language for a domain-specific purpose.</a:t>
            </a:r>
          </a:p>
          <a:p>
            <a:r>
              <a:rPr lang="en-GB" sz="2000" dirty="0"/>
              <a:t>DSL can be presented in different forms:</a:t>
            </a:r>
            <a:br>
              <a:rPr lang="en-GB" sz="2000" dirty="0"/>
            </a:br>
            <a:r>
              <a:rPr lang="en-GB" sz="2000" dirty="0"/>
              <a:t>- Fluent Interface (</a:t>
            </a:r>
            <a:r>
              <a:rPr lang="en-GB" sz="2000" b="1" dirty="0"/>
              <a:t>Will be discussed today</a:t>
            </a:r>
            <a:r>
              <a:rPr lang="en-GB" sz="2000" dirty="0"/>
              <a:t>)</a:t>
            </a:r>
            <a:br>
              <a:rPr lang="en-GB" sz="2000" dirty="0"/>
            </a:br>
            <a:r>
              <a:rPr lang="en-GB" sz="2000" dirty="0"/>
              <a:t>- xml, </a:t>
            </a:r>
            <a:r>
              <a:rPr lang="en-GB" sz="2000" dirty="0" err="1"/>
              <a:t>yml</a:t>
            </a:r>
            <a:r>
              <a:rPr lang="en-GB" sz="2000" dirty="0"/>
              <a:t>, …</a:t>
            </a:r>
            <a:br>
              <a:rPr lang="en-GB" sz="2000" dirty="0"/>
            </a:br>
            <a:r>
              <a:rPr lang="en-GB" sz="2000" dirty="0"/>
              <a:t>- (A)BNF grammar</a:t>
            </a:r>
            <a:br>
              <a:rPr lang="en-GB" sz="2000" dirty="0"/>
            </a:br>
            <a:endParaRPr lang="en-UA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36506A-13BB-1933-2C1C-B763C681B2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is domain specific language (DSL)?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3083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61F022-5811-127E-28C1-E9EBAA7AA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Architecture of DSL Processing</a:t>
            </a:r>
          </a:p>
          <a:p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3B57F-A687-286D-45EA-89F4BFF9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6" y="1237730"/>
            <a:ext cx="7963382" cy="42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DC3780-9B49-78C5-CC1F-98686D56AB4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19175" y="1119485"/>
            <a:ext cx="10435539" cy="5373390"/>
          </a:xfrm>
        </p:spPr>
        <p:txBody>
          <a:bodyPr/>
          <a:lstStyle/>
          <a:p>
            <a:r>
              <a:rPr lang="en-GB" sz="2000" dirty="0"/>
              <a:t>Html</a:t>
            </a:r>
          </a:p>
          <a:p>
            <a:r>
              <a:rPr lang="en-GB" sz="2000" dirty="0"/>
              <a:t>AWK (</a:t>
            </a:r>
            <a:r>
              <a:rPr lang="en-GB" dirty="0"/>
              <a:t>designed for text processing and typically used as a </a:t>
            </a:r>
            <a:r>
              <a:rPr lang="en-GB" dirty="0">
                <a:hlinkClick r:id="rId3" tooltip="Data extraction"/>
              </a:rPr>
              <a:t>data extraction</a:t>
            </a:r>
            <a:r>
              <a:rPr lang="en-GB" dirty="0"/>
              <a:t> and reporting tool.</a:t>
            </a:r>
            <a:r>
              <a:rPr lang="en-GB" sz="2000" dirty="0"/>
              <a:t>)</a:t>
            </a:r>
            <a:br>
              <a:rPr lang="en-GB" sz="2000" dirty="0"/>
            </a:br>
            <a:r>
              <a:rPr lang="en-GB" sz="1400" dirty="0"/>
              <a:t>BEGIN { print "Hello, world!" } </a:t>
            </a:r>
            <a:endParaRPr lang="en-GB" sz="2000" dirty="0"/>
          </a:p>
          <a:p>
            <a:r>
              <a:rPr lang="en-GB" sz="2000" dirty="0"/>
              <a:t>Erlang OTP (</a:t>
            </a:r>
            <a:r>
              <a:rPr lang="en-GB" dirty="0">
                <a:hlinkClick r:id="rId4"/>
              </a:rPr>
              <a:t>The Erlang Open Telecom Platform</a:t>
            </a:r>
            <a:r>
              <a:rPr lang="en-GB" dirty="0"/>
              <a:t> was originally designed for use inside </a:t>
            </a:r>
            <a:r>
              <a:rPr lang="en-GB" dirty="0">
                <a:hlinkClick r:id="rId5" tooltip="Ericsson"/>
              </a:rPr>
              <a:t>Ericsson</a:t>
            </a:r>
            <a:r>
              <a:rPr lang="en-GB" dirty="0"/>
              <a:t> as a domain-specific language</a:t>
            </a:r>
            <a:r>
              <a:rPr lang="en-GB" sz="2000" dirty="0"/>
              <a:t>)</a:t>
            </a:r>
          </a:p>
          <a:p>
            <a:r>
              <a:rPr lang="en-GB" sz="2000" dirty="0"/>
              <a:t>Gherkin (</a:t>
            </a:r>
            <a:r>
              <a:rPr lang="en-GB" dirty="0"/>
              <a:t>designed to define test cases to check the </a:t>
            </a:r>
            <a:r>
              <a:rPr lang="en-GB" dirty="0" err="1"/>
              <a:t>behavior</a:t>
            </a:r>
            <a:r>
              <a:rPr lang="en-GB" dirty="0"/>
              <a:t> of software, without specifying how that </a:t>
            </a:r>
            <a:r>
              <a:rPr lang="en-GB" dirty="0" err="1"/>
              <a:t>behavior</a:t>
            </a:r>
            <a:r>
              <a:rPr lang="en-GB" dirty="0"/>
              <a:t> is implemented</a:t>
            </a:r>
            <a:r>
              <a:rPr lang="en-GB" sz="2000" dirty="0"/>
              <a:t>)</a:t>
            </a:r>
            <a:br>
              <a:rPr lang="en-GB" sz="2000" dirty="0"/>
            </a:br>
            <a:r>
              <a:rPr lang="en-GB" sz="1400" dirty="0"/>
              <a:t>Scenario: Eric wants to withdraw money from his bank account at an ATM</a:t>
            </a:r>
            <a:br>
              <a:rPr lang="en-GB" sz="1400" dirty="0"/>
            </a:br>
            <a:r>
              <a:rPr lang="en-GB" sz="1400" dirty="0"/>
              <a:t>Given Eric has a valid Credit or Debit card</a:t>
            </a:r>
            <a:br>
              <a:rPr lang="en-GB" sz="1400" dirty="0"/>
            </a:br>
            <a:r>
              <a:rPr lang="en-GB" sz="1400" dirty="0"/>
              <a:t>And his account balance is $100</a:t>
            </a:r>
            <a:br>
              <a:rPr lang="en-GB" sz="1400" dirty="0"/>
            </a:br>
            <a:r>
              <a:rPr lang="en-GB" sz="1400" dirty="0"/>
              <a:t>When he inserts his card</a:t>
            </a:r>
            <a:br>
              <a:rPr lang="en-GB" sz="1400" dirty="0"/>
            </a:br>
            <a:r>
              <a:rPr lang="en-GB" sz="1400" dirty="0"/>
              <a:t>And withdraws $45</a:t>
            </a:r>
            <a:br>
              <a:rPr lang="en-GB" sz="1400" dirty="0"/>
            </a:br>
            <a:r>
              <a:rPr lang="en-GB" sz="1400" dirty="0"/>
              <a:t>Then the ATM returns $45</a:t>
            </a:r>
            <a:br>
              <a:rPr lang="en-GB" sz="1400" dirty="0"/>
            </a:br>
            <a:r>
              <a:rPr lang="en-GB" sz="1400" dirty="0"/>
              <a:t>And his account balance is $55</a:t>
            </a:r>
          </a:p>
          <a:p>
            <a:r>
              <a:rPr lang="en-GB" sz="2000" dirty="0"/>
              <a:t>Gradle</a:t>
            </a:r>
          </a:p>
          <a:p>
            <a:r>
              <a:rPr lang="en-GB" sz="2000" dirty="0"/>
              <a:t>Google Truth (</a:t>
            </a:r>
            <a:r>
              <a:rPr lang="en-GB" dirty="0"/>
              <a:t>Fluent assertions for Java and Android</a:t>
            </a:r>
            <a:r>
              <a:rPr lang="en-GB" sz="2000" dirty="0"/>
              <a:t>)</a:t>
            </a:r>
          </a:p>
          <a:p>
            <a:r>
              <a:rPr lang="en-GB" sz="2000" dirty="0"/>
              <a:t>Java Stream</a:t>
            </a:r>
          </a:p>
          <a:p>
            <a:r>
              <a:rPr lang="en-GB" sz="2000" dirty="0"/>
              <a:t>Apache Camel</a:t>
            </a:r>
          </a:p>
          <a:p>
            <a:pPr marL="0" indent="0">
              <a:buNone/>
            </a:pPr>
            <a:endParaRPr lang="en-GB" sz="2000" dirty="0"/>
          </a:p>
          <a:p>
            <a:endParaRPr lang="en-U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C25BA5-3F1D-F18F-4ED6-66AD0FB4E0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Examples</a:t>
            </a:r>
            <a:r>
              <a:rPr lang="en-GB" dirty="0"/>
              <a:t>  of</a:t>
            </a:r>
            <a:r>
              <a:rPr lang="en-GB" baseline="0" dirty="0"/>
              <a:t> </a:t>
            </a:r>
            <a:r>
              <a:rPr lang="en-UA" dirty="0"/>
              <a:t>DSLs</a:t>
            </a:r>
          </a:p>
        </p:txBody>
      </p:sp>
    </p:spTree>
    <p:extLst>
      <p:ext uri="{BB962C8B-B14F-4D97-AF65-F5344CB8AC3E}">
        <p14:creationId xmlns:p14="http://schemas.microsoft.com/office/powerpoint/2010/main" val="24338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E6887B-FAC9-F263-244D-013093B2A5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A" sz="2400" dirty="0"/>
              <a:t>Advantages</a:t>
            </a:r>
            <a:br>
              <a:rPr lang="en-UA" sz="2400" dirty="0"/>
            </a:br>
            <a:r>
              <a:rPr lang="en-UA" sz="2400" dirty="0"/>
              <a:t>- DSL provides declarative approach.</a:t>
            </a:r>
            <a:br>
              <a:rPr lang="en-UA" dirty="0"/>
            </a:br>
            <a:r>
              <a:rPr lang="en-UA" sz="2400" dirty="0"/>
              <a:t>- DSL is more readable and fluency.</a:t>
            </a:r>
            <a:br>
              <a:rPr lang="en-UA" sz="2400" dirty="0"/>
            </a:br>
            <a:endParaRPr lang="en-UA" dirty="0"/>
          </a:p>
          <a:p>
            <a:r>
              <a:rPr lang="en-UA" sz="2400" dirty="0"/>
              <a:t>Disadvantages</a:t>
            </a:r>
            <a:br>
              <a:rPr lang="en-UA" sz="2400" dirty="0"/>
            </a:br>
            <a:r>
              <a:rPr lang="en-UA" sz="2400" dirty="0"/>
              <a:t>- Engeeneers doesn’t want to learn custom DSLs.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AB11A4-263A-F57A-75BA-624EA7DB41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A" dirty="0"/>
              <a:t>Advantages and disadvantages of</a:t>
            </a:r>
            <a:r>
              <a:rPr lang="en-UA" baseline="0" dirty="0"/>
              <a:t> DSL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07361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Місце для зображення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>
            <a:fillRect/>
          </a:stretch>
        </p:blipFill>
        <p:spPr/>
      </p:pic>
      <p:sp>
        <p:nvSpPr>
          <p:cNvPr id="5" name="Прямокутник 4"/>
          <p:cNvSpPr/>
          <p:nvPr/>
        </p:nvSpPr>
        <p:spPr>
          <a:xfrm>
            <a:off x="863212" y="2919086"/>
            <a:ext cx="8784339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Fluent Interface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14" y="389537"/>
            <a:ext cx="1198691" cy="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88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плий сині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877</Words>
  <Application>Microsoft Macintosh PowerPoint</Application>
  <PresentationFormat>Widescreen</PresentationFormat>
  <Paragraphs>85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Open Sans ExtraBold</vt:lpstr>
      <vt:lpstr>Calibri Light</vt:lpstr>
      <vt:lpstr>Open Sans</vt:lpstr>
      <vt:lpstr>Calibri</vt:lpstr>
      <vt:lpstr>Arial</vt:lpstr>
      <vt:lpstr>Office Theme</vt:lpstr>
      <vt:lpstr>Тема Office</vt:lpstr>
      <vt:lpstr>PowerPoint Presentation</vt:lpstr>
      <vt:lpstr>PowerPoint Presentation</vt:lpstr>
      <vt:lpstr>Content</vt:lpstr>
      <vt:lpstr>PowerPoint Presentation</vt:lpstr>
      <vt:lpstr>What is domain specific language (DSL)?</vt:lpstr>
      <vt:lpstr>PowerPoint Presentation</vt:lpstr>
      <vt:lpstr>Examples  of DSLs</vt:lpstr>
      <vt:lpstr>Advantages and disadvantages of DSL</vt:lpstr>
      <vt:lpstr>PowerPoint Presentation</vt:lpstr>
      <vt:lpstr>What is Fluent Interface</vt:lpstr>
      <vt:lpstr>Implementations of Fluent Interface</vt:lpstr>
      <vt:lpstr>Method chaining pattern</vt:lpstr>
      <vt:lpstr>Function sequence pattern</vt:lpstr>
      <vt:lpstr>Nested function pattern</vt:lpstr>
      <vt:lpstr>PowerPoint Presentation</vt:lpstr>
      <vt:lpstr>Method chaining pattern</vt:lpstr>
      <vt:lpstr>Fluent Calendar without builder</vt:lpstr>
      <vt:lpstr>Fluent Calendar with Expression Builder</vt:lpstr>
      <vt:lpstr>PowerPoint Presentation</vt:lpstr>
      <vt:lpstr>Create state machine for Fluent Calendar</vt:lpstr>
      <vt:lpstr>How we can add rules to the logic</vt:lpstr>
      <vt:lpstr>PowerPoint Presentation</vt:lpstr>
      <vt:lpstr>PowerPoint Presentation</vt:lpstr>
      <vt:lpstr>PowerPoint Presentation</vt:lpstr>
      <vt:lpstr>PowerPoint Presentation</vt:lpstr>
      <vt:lpstr>How automate boilerplate and boring work.</vt:lpstr>
      <vt:lpstr>The architecture of DSL processing</vt:lpstr>
      <vt:lpstr>Calendar rules described based on RegEx</vt:lpstr>
      <vt:lpstr>Existing frameworks in the world</vt:lpstr>
      <vt:lpstr>Practical experience</vt:lpstr>
      <vt:lpstr>Interesting links</vt:lpstr>
      <vt:lpstr>PowerPoint Presentation</vt:lpstr>
      <vt:lpstr>PowerPoint Presentation</vt:lpstr>
      <vt:lpstr>Topics for further events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Mariia Redchyts</dc:creator>
  <cp:lastModifiedBy>Dmytro Shcherbatiuk (EXT)</cp:lastModifiedBy>
  <cp:revision>325</cp:revision>
  <dcterms:created xsi:type="dcterms:W3CDTF">2020-09-24T14:04:11Z</dcterms:created>
  <dcterms:modified xsi:type="dcterms:W3CDTF">2022-04-21T11:54:27Z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0x01010097A61F3E7CAA0749884B68D104A25346</vt:lpwstr>
  </property>
  <property fmtid="{D5CDD505-2E9C-101B-9397-08002B2CF9AE}" pid="3" name="TaxKeyword">
    <vt:lpwstr/>
  </property>
</Properties>
</file>